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6" r:id="rId4"/>
    <p:sldId id="267" r:id="rId5"/>
    <p:sldId id="288" r:id="rId6"/>
    <p:sldId id="286" r:id="rId7"/>
    <p:sldId id="287" r:id="rId8"/>
    <p:sldId id="271" r:id="rId9"/>
    <p:sldId id="272" r:id="rId10"/>
    <p:sldId id="292" r:id="rId11"/>
    <p:sldId id="293" r:id="rId12"/>
    <p:sldId id="294" r:id="rId13"/>
    <p:sldId id="295" r:id="rId14"/>
    <p:sldId id="296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9" r:id="rId23"/>
    <p:sldId id="280" r:id="rId24"/>
    <p:sldId id="298" r:id="rId25"/>
    <p:sldId id="290" r:id="rId26"/>
    <p:sldId id="305" r:id="rId27"/>
    <p:sldId id="299" r:id="rId28"/>
    <p:sldId id="302" r:id="rId29"/>
    <p:sldId id="300" r:id="rId30"/>
    <p:sldId id="303" r:id="rId31"/>
    <p:sldId id="301" r:id="rId32"/>
    <p:sldId id="304" r:id="rId33"/>
    <p:sldId id="381" r:id="rId34"/>
    <p:sldId id="310" r:id="rId35"/>
    <p:sldId id="314" r:id="rId36"/>
    <p:sldId id="307" r:id="rId37"/>
    <p:sldId id="281" r:id="rId38"/>
    <p:sldId id="306" r:id="rId39"/>
    <p:sldId id="308" r:id="rId40"/>
    <p:sldId id="311" r:id="rId41"/>
    <p:sldId id="312" r:id="rId42"/>
    <p:sldId id="313" r:id="rId43"/>
    <p:sldId id="382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52" r:id="rId52"/>
    <p:sldId id="429" r:id="rId53"/>
    <p:sldId id="455" r:id="rId54"/>
    <p:sldId id="456" r:id="rId55"/>
    <p:sldId id="454" r:id="rId56"/>
    <p:sldId id="420" r:id="rId57"/>
    <p:sldId id="421" r:id="rId58"/>
    <p:sldId id="422" r:id="rId59"/>
    <p:sldId id="423" r:id="rId60"/>
    <p:sldId id="424" r:id="rId61"/>
    <p:sldId id="425" r:id="rId62"/>
    <p:sldId id="426" r:id="rId63"/>
    <p:sldId id="427" r:id="rId64"/>
    <p:sldId id="428" r:id="rId65"/>
    <p:sldId id="430" r:id="rId66"/>
    <p:sldId id="431" r:id="rId67"/>
    <p:sldId id="432" r:id="rId68"/>
    <p:sldId id="433" r:id="rId69"/>
    <p:sldId id="434" r:id="rId70"/>
    <p:sldId id="435" r:id="rId71"/>
    <p:sldId id="436" r:id="rId72"/>
    <p:sldId id="437" r:id="rId73"/>
    <p:sldId id="438" r:id="rId74"/>
    <p:sldId id="439" r:id="rId75"/>
    <p:sldId id="440" r:id="rId76"/>
    <p:sldId id="441" r:id="rId77"/>
    <p:sldId id="397" r:id="rId78"/>
    <p:sldId id="398" r:id="rId79"/>
    <p:sldId id="399" r:id="rId80"/>
    <p:sldId id="442" r:id="rId81"/>
    <p:sldId id="443" r:id="rId82"/>
    <p:sldId id="444" r:id="rId83"/>
    <p:sldId id="326" r:id="rId84"/>
    <p:sldId id="327" r:id="rId85"/>
    <p:sldId id="328" r:id="rId86"/>
    <p:sldId id="342" r:id="rId87"/>
    <p:sldId id="329" r:id="rId88"/>
    <p:sldId id="330" r:id="rId89"/>
    <p:sldId id="331" r:id="rId90"/>
    <p:sldId id="332" r:id="rId91"/>
    <p:sldId id="333" r:id="rId92"/>
    <p:sldId id="334" r:id="rId93"/>
    <p:sldId id="383" r:id="rId94"/>
    <p:sldId id="384" r:id="rId95"/>
    <p:sldId id="385" r:id="rId96"/>
    <p:sldId id="386" r:id="rId97"/>
    <p:sldId id="457" r:id="rId98"/>
    <p:sldId id="458" r:id="rId99"/>
    <p:sldId id="459" r:id="rId100"/>
    <p:sldId id="387" r:id="rId101"/>
    <p:sldId id="388" r:id="rId102"/>
    <p:sldId id="389" r:id="rId103"/>
    <p:sldId id="390" r:id="rId104"/>
    <p:sldId id="394" r:id="rId105"/>
    <p:sldId id="395" r:id="rId106"/>
    <p:sldId id="396" r:id="rId107"/>
    <p:sldId id="446" r:id="rId108"/>
    <p:sldId id="445" r:id="rId109"/>
    <p:sldId id="447" r:id="rId110"/>
    <p:sldId id="448" r:id="rId111"/>
    <p:sldId id="449" r:id="rId112"/>
    <p:sldId id="450" r:id="rId113"/>
    <p:sldId id="451" r:id="rId114"/>
    <p:sldId id="335" r:id="rId115"/>
    <p:sldId id="336" r:id="rId116"/>
    <p:sldId id="337" r:id="rId117"/>
    <p:sldId id="338" r:id="rId118"/>
    <p:sldId id="339" r:id="rId119"/>
    <p:sldId id="340" r:id="rId120"/>
    <p:sldId id="341" r:id="rId121"/>
    <p:sldId id="284" r:id="rId122"/>
    <p:sldId id="264" r:id="rId123"/>
    <p:sldId id="285" r:id="rId1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기본 구역" id="{0ACEC928-5A64-4DA7-B8B0-044D63A4A761}">
          <p14:sldIdLst>
            <p14:sldId id="263"/>
            <p14:sldId id="265"/>
          </p14:sldIdLst>
        </p14:section>
        <p14:section name="개발목적 및 요구사항" id="{A3E82450-2BE1-47A9-96A5-F4E13647DB6A}">
          <p14:sldIdLst>
            <p14:sldId id="266"/>
            <p14:sldId id="267"/>
            <p14:sldId id="288"/>
            <p14:sldId id="286"/>
            <p14:sldId id="287"/>
          </p14:sldIdLst>
        </p14:section>
        <p14:section name="개발일정 및 개발환경" id="{A11973C2-8B4C-4CE7-A228-165C1FA3194B}">
          <p14:sldIdLst>
            <p14:sldId id="271"/>
            <p14:sldId id="272"/>
            <p14:sldId id="292"/>
            <p14:sldId id="293"/>
            <p14:sldId id="294"/>
            <p14:sldId id="295"/>
            <p14:sldId id="296"/>
            <p14:sldId id="273"/>
          </p14:sldIdLst>
        </p14:section>
        <p14:section name="Use-case-Diagram" id="{EEA67AD6-6345-48E6-ACA8-026A7FEF3120}">
          <p14:sldIdLst>
            <p14:sldId id="274"/>
            <p14:sldId id="275"/>
          </p14:sldIdLst>
        </p14:section>
        <p14:section name="DB 구조" id="{BEDFAFF7-B6F5-44C9-9E7A-BCE571D275C5}">
          <p14:sldIdLst>
            <p14:sldId id="276"/>
            <p14:sldId id="277"/>
            <p14:sldId id="278"/>
          </p14:sldIdLst>
        </p14:section>
        <p14:section name="프로그램 구조" id="{90D44E4C-BD17-47CF-952D-25CC116A688F}">
          <p14:sldIdLst>
            <p14:sldId id="279"/>
            <p14:sldId id="289"/>
            <p14:sldId id="280"/>
            <p14:sldId id="298"/>
            <p14:sldId id="290"/>
            <p14:sldId id="305"/>
            <p14:sldId id="299"/>
            <p14:sldId id="302"/>
            <p14:sldId id="300"/>
            <p14:sldId id="303"/>
            <p14:sldId id="301"/>
            <p14:sldId id="304"/>
            <p14:sldId id="381"/>
            <p14:sldId id="310"/>
            <p14:sldId id="314"/>
            <p14:sldId id="307"/>
            <p14:sldId id="281"/>
            <p14:sldId id="306"/>
            <p14:sldId id="308"/>
            <p14:sldId id="311"/>
            <p14:sldId id="312"/>
            <p14:sldId id="313"/>
          </p14:sldIdLst>
        </p14:section>
        <p14:section name="사용자 UI" id="{180C096D-19BD-4FF8-A0A1-912A92D74984}">
          <p14:sldIdLst>
            <p14:sldId id="382"/>
          </p14:sldIdLst>
        </p14:section>
        <p14:section name="사용자_태엽" id="{376A508E-D3BF-4342-A085-956B4402F1F0}">
          <p14:sldIdLst>
            <p14:sldId id="412"/>
            <p14:sldId id="413"/>
            <p14:sldId id="414"/>
            <p14:sldId id="415"/>
            <p14:sldId id="416"/>
            <p14:sldId id="417"/>
            <p14:sldId id="418"/>
            <p14:sldId id="452"/>
            <p14:sldId id="429"/>
            <p14:sldId id="455"/>
            <p14:sldId id="456"/>
            <p14:sldId id="454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397"/>
            <p14:sldId id="398"/>
            <p14:sldId id="399"/>
          </p14:sldIdLst>
        </p14:section>
        <p14:section name="사용자_상훈" id="{545B89A5-CA5E-41E1-9E20-4439DF4A9A8C}">
          <p14:sldIdLst/>
        </p14:section>
        <p14:section name="사용자_종원" id="{41F4C150-3BEB-4353-9079-B4624F3D3BC1}">
          <p14:sldIdLst>
            <p14:sldId id="442"/>
            <p14:sldId id="443"/>
            <p14:sldId id="444"/>
          </p14:sldIdLst>
        </p14:section>
        <p14:section name="사용자_윤희" id="{176210C6-6337-4D9C-889A-CD0206A505D6}">
          <p14:sldIdLst>
            <p14:sldId id="326"/>
            <p14:sldId id="327"/>
            <p14:sldId id="328"/>
            <p14:sldId id="342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관리자 UI" id="{B16163EA-A46E-4F88-B0E6-1856444AF34C}">
          <p14:sldIdLst>
            <p14:sldId id="383"/>
          </p14:sldIdLst>
        </p14:section>
        <p14:section name="관리자_태엽" id="{CAC8AF8A-199F-496C-A55E-101D040F31C1}">
          <p14:sldIdLst>
            <p14:sldId id="384"/>
            <p14:sldId id="385"/>
            <p14:sldId id="386"/>
            <p14:sldId id="457"/>
            <p14:sldId id="458"/>
            <p14:sldId id="459"/>
            <p14:sldId id="387"/>
            <p14:sldId id="388"/>
            <p14:sldId id="389"/>
            <p14:sldId id="390"/>
            <p14:sldId id="394"/>
            <p14:sldId id="395"/>
            <p14:sldId id="396"/>
            <p14:sldId id="446"/>
            <p14:sldId id="445"/>
            <p14:sldId id="447"/>
            <p14:sldId id="448"/>
            <p14:sldId id="449"/>
            <p14:sldId id="450"/>
            <p14:sldId id="451"/>
          </p14:sldIdLst>
        </p14:section>
        <p14:section name="관리자_윤희" id="{53DA7468-A45E-43DD-BBB3-6BA4BEF12A3C}">
          <p14:sldIdLst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후기" id="{58763378-542C-4E96-BB88-126AC08923E0}">
          <p14:sldIdLst>
            <p14:sldId id="284"/>
            <p14:sldId id="264"/>
            <p14:sldId id="285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67171"/>
    <a:srgbClr val="8238BA"/>
    <a:srgbClr val="B089FF"/>
    <a:srgbClr val="9966FF"/>
    <a:srgbClr val="99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44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6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4122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388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9110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842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70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45256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3445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277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08503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4045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9446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0CD0B-F7E3-4297-ACED-4A5671C9B707}" type="datetimeFigureOut">
              <a:rPr lang="ko-KR" altLang="en-US" smtClean="0"/>
              <a:pPr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742D3-2227-43CC-A6B6-43D2460001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1909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303.png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jpe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19.png"/><Relationship Id="rId7" Type="http://schemas.openxmlformats.org/officeDocument/2006/relationships/image" Target="../media/image225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045"/>
          <a:stretch/>
        </p:blipFill>
        <p:spPr>
          <a:xfrm rot="16200000">
            <a:off x="2667001" y="-2667001"/>
            <a:ext cx="6858001" cy="12191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30649" y="2237076"/>
            <a:ext cx="4330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YEOP’S</a:t>
            </a:r>
          </a:p>
          <a:p>
            <a:pPr algn="dist"/>
            <a:r>
              <a:rPr lang="en-US" altLang="ko-KR" sz="4000" b="1" dirty="0" smtClean="0">
                <a:ln>
                  <a:solidFill>
                    <a:schemeClr val="tx1"/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RESTAURANT</a:t>
            </a:r>
            <a:endParaRPr lang="ko-KR" altLang="en-US" sz="4000" b="1" dirty="0">
              <a:ln>
                <a:solidFill>
                  <a:schemeClr val="tx1"/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8159915" y="3302164"/>
            <a:ext cx="324787" cy="3247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3696169" y="2042766"/>
            <a:ext cx="324787" cy="3247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flipH="1">
            <a:off x="1" y="5785484"/>
            <a:ext cx="12192000" cy="707886"/>
          </a:xfrm>
          <a:prstGeom prst="rect">
            <a:avLst/>
          </a:prstGeom>
          <a:solidFill>
            <a:schemeClr val="bg2">
              <a:lumMod val="25000"/>
              <a:alpha val="77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팀장 </a:t>
            </a: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김태엽</a:t>
            </a:r>
            <a:endParaRPr lang="en-US" altLang="ko-KR" sz="2000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팀원 </a:t>
            </a: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이상훈 이종원 장윤희 최일규</a:t>
            </a:r>
            <a:r>
              <a:rPr lang="en-US" altLang="ko-KR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C:\Users\user\Desktop\KakaoTalk_20180328_0945463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273" y="625475"/>
            <a:ext cx="1429452" cy="15303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flipH="1">
            <a:off x="1330958" y="4337685"/>
            <a:ext cx="97688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YEOP’S RESTAURANT</a:t>
            </a:r>
            <a:r>
              <a:rPr lang="ko-KR" alt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온라인 예약 사이트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ko-KR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융합소프트웨어개발자양성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ko-KR" alt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회차</a:t>
            </a:r>
            <a:r>
              <a:rPr lang="ko-KR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) – </a:t>
            </a:r>
            <a:r>
              <a:rPr lang="ko-KR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팀 프로젝트 포트폴리오</a:t>
            </a:r>
            <a:endParaRPr lang="en-US" altLang="ko-K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o-KR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개발기간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: 2018.02.19 ~ 2018.03.27</a:t>
            </a:r>
          </a:p>
          <a:p>
            <a:pPr algn="ctr"/>
            <a:r>
              <a:rPr lang="ko-KR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발표날짜 </a:t>
            </a: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: 2018.03.30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399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김태엽 개인계획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Picture 2" descr="C:\Users\user\Desktop\팀프로젝트관련자료\팀프로젝트 일정\태엽일정최종수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" y="1153160"/>
            <a:ext cx="11891328" cy="55727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역할분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개발환경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33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850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회원관리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기본 정보 조회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2050" name="Picture 2" descr="C:\Users\alfo7-5\Desktop\관리자 UI설명\회원관리(기본정보조회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587" y="1404795"/>
            <a:ext cx="11886230" cy="525839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249713" y="6272215"/>
            <a:ext cx="2753692" cy="30348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페이징기능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맨앞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맨뒤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/5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페이지씩이동가능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3621" y="6224389"/>
            <a:ext cx="882595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4" name="직선 연결선 13"/>
          <p:cNvCxnSpPr>
            <a:stCxn id="12" idx="1"/>
            <a:endCxn id="13" idx="3"/>
          </p:cNvCxnSpPr>
          <p:nvPr/>
        </p:nvCxnSpPr>
        <p:spPr>
          <a:xfrm rot="10800000">
            <a:off x="6496217" y="6393666"/>
            <a:ext cx="753497" cy="3029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19683" y="2941826"/>
            <a:ext cx="714293" cy="261610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1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5" name="직선 연결선 24"/>
          <p:cNvCxnSpPr>
            <a:endCxn id="24" idx="2"/>
          </p:cNvCxnSpPr>
          <p:nvPr/>
        </p:nvCxnSpPr>
        <p:spPr>
          <a:xfrm rot="5400000" flipH="1" flipV="1">
            <a:off x="10714244" y="3231404"/>
            <a:ext cx="390554" cy="33461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alfo7-5\Desktop\관리자 UI설명\관리자Excel기능Controll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82740" y="3971989"/>
            <a:ext cx="5279928" cy="2202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9342562" y="3580728"/>
            <a:ext cx="1830014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조회내용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Excel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문서화가능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42783" y="1806164"/>
            <a:ext cx="2576222" cy="261610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1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5" name="직선 연결선 34"/>
          <p:cNvCxnSpPr>
            <a:stCxn id="2054" idx="3"/>
            <a:endCxn id="34" idx="1"/>
          </p:cNvCxnSpPr>
          <p:nvPr/>
        </p:nvCxnSpPr>
        <p:spPr>
          <a:xfrm flipV="1">
            <a:off x="5126116" y="1936969"/>
            <a:ext cx="4216667" cy="220462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81940" y="2979530"/>
            <a:ext cx="4844196" cy="2529730"/>
            <a:chOff x="748596" y="3289188"/>
            <a:chExt cx="3910884" cy="1910413"/>
          </a:xfrm>
        </p:grpSpPr>
        <p:pic>
          <p:nvPicPr>
            <p:cNvPr id="2053" name="Picture 5" descr="C:\Users\alfo7-5\Desktop\관리자 UI설명\회원관리행선택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9880" y="5057038"/>
              <a:ext cx="3909600" cy="142563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</p:pic>
        <p:pic>
          <p:nvPicPr>
            <p:cNvPr id="2054" name="Picture 6" descr="C:\Users\alfo7-5\Desktop\관리자 UI설명\회원관리행선택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48596" y="3289188"/>
              <a:ext cx="3910868" cy="175514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</p:pic>
      </p:grpSp>
      <p:sp>
        <p:nvSpPr>
          <p:cNvPr id="23" name="직사각형 22"/>
          <p:cNvSpPr/>
          <p:nvPr/>
        </p:nvSpPr>
        <p:spPr>
          <a:xfrm>
            <a:off x="1354152" y="2172655"/>
            <a:ext cx="215866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행 선택 시 상세페이지로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이동하기 위한 설정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5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3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2" name="Picture 2" descr="C:\Users\alfo7-5\Desktop\관리자 UI설명\회원관리(기본정보조회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587" y="1404795"/>
            <a:ext cx="11886230" cy="525839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3889512" y="2027583"/>
            <a:ext cx="3560859" cy="96949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57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737307" y="1460174"/>
            <a:ext cx="4197597" cy="5125190"/>
            <a:chOff x="7737307" y="1460174"/>
            <a:chExt cx="4197597" cy="5125190"/>
          </a:xfrm>
        </p:grpSpPr>
        <p:pic>
          <p:nvPicPr>
            <p:cNvPr id="4098" name="Picture 2" descr="C:\Users\alfo7-5\Desktop\관리자 UI설명\회원관리조회쿼리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737307" y="1460174"/>
              <a:ext cx="4186668" cy="2592000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</p:pic>
        <p:pic>
          <p:nvPicPr>
            <p:cNvPr id="4099" name="Picture 3" descr="C:\Users\alfo7-5\Desktop\관리자 UI설명\회원관리조회쿼리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46249" y="4377912"/>
              <a:ext cx="4186800" cy="220745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7744568" y="4047215"/>
              <a:ext cx="4190336" cy="3347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>
                  <a:lumMod val="50000"/>
                </a:schemeClr>
              </a:solidFill>
            </a:ln>
            <a:effectLst>
              <a:softEdge rad="12700"/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 smtClean="0">
                  <a:latin typeface="Noto Sans CJK KR Light" panose="020B0300000000000000" pitchFamily="34" charset="-127"/>
                  <a:ea typeface="Noto Sans CJK KR Light" panose="020B0300000000000000" pitchFamily="34" charset="-127"/>
                  <a:cs typeface="Open Sans Light" panose="020B0306030504020204" pitchFamily="34" charset="0"/>
                </a:rPr>
                <a:t>…</a:t>
              </a:r>
              <a:endParaRPr lang="en-US" altLang="ko-KR" sz="105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3962" y="3164463"/>
            <a:ext cx="2161429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6" name="직선 연결선 25"/>
          <p:cNvCxnSpPr>
            <a:endCxn id="25" idx="2"/>
          </p:cNvCxnSpPr>
          <p:nvPr/>
        </p:nvCxnSpPr>
        <p:spPr>
          <a:xfrm rot="10800000">
            <a:off x="1304677" y="3503017"/>
            <a:ext cx="1088666" cy="50444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C:\Users\alfo7-5\Desktop\관리자 UI설명\회원관리(탭설정관련jsp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7564" y="3106926"/>
            <a:ext cx="3138876" cy="36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8156712" y="1738022"/>
            <a:ext cx="3783828" cy="1477328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9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18852" y="3109622"/>
            <a:ext cx="3143748" cy="707886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4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033176" y="2731566"/>
            <a:ext cx="2671637" cy="81945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중복조회 가능</a:t>
            </a:r>
            <a:endParaRPr lang="en-US" altLang="ko-KR" sz="105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(ex :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이름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+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전화번호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이름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+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생일</a:t>
            </a:r>
            <a:endParaRPr lang="en-US" altLang="ko-KR" sz="105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일반회원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+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이름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+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전화번호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+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생일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07332" y="277099"/>
            <a:ext cx="850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회원관리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(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기본 정보 조회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073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8" grpId="0" animBg="1"/>
      <p:bldP spid="2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lfo7-5\Desktop\관리자 UI설명\회원관리(상세정보조회수정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674" y="1407600"/>
            <a:ext cx="5829599" cy="50904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 관리 상세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10108" y="5589611"/>
            <a:ext cx="5701085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3" name="직선 연결선 12"/>
          <p:cNvCxnSpPr>
            <a:endCxn id="12" idx="0"/>
          </p:cNvCxnSpPr>
          <p:nvPr/>
        </p:nvCxnSpPr>
        <p:spPr>
          <a:xfrm rot="5400000">
            <a:off x="2319876" y="3607830"/>
            <a:ext cx="2822557" cy="114100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85761" y="1165159"/>
            <a:ext cx="5287618" cy="15465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‘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사용가능쿠폰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’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상태인 쿠폰 종류 중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해당 사용자가 보유 하지 않은 쿠폰 종류 선택가능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(Ajax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활용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(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단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자동 발급되는 생일쿠폰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결혼기념쿠폰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VIP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회원가입축하쿠폰 은 제외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en-US" altLang="ko-KR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DatePicker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이용해 날짜 선택 후 지급버튼으로 지급 시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즉시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적용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(Ajax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활용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회원이 보유중인 쿠폰 우측 삭제버튼 클릭 시 즉시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적용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(Ajax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활용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회원등급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포인트는 텍스트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콤보박스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수정 후 완료버튼으로 수정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취소 가능</a:t>
            </a:r>
            <a:endParaRPr lang="en-US" altLang="ko-KR" sz="105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5124" name="Picture 4" descr="C:\Users\alfo7-5\Desktop\관리자 UI설명\회원관리(상세정보조회수정쿠폰삭제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5070" y="5796290"/>
            <a:ext cx="5828400" cy="69700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162262" y="6115713"/>
            <a:ext cx="5781930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0" name="직선 연결선 29"/>
          <p:cNvCxnSpPr>
            <a:endCxn id="29" idx="1"/>
          </p:cNvCxnSpPr>
          <p:nvPr/>
        </p:nvCxnSpPr>
        <p:spPr>
          <a:xfrm rot="5400000">
            <a:off x="4439077" y="4514097"/>
            <a:ext cx="3494079" cy="4770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 descr="C:\Users\alfo7-5\Desktop\관리자 UI설명\회원관리상세보기쿠폰종류생성코딩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2313" y="2743187"/>
            <a:ext cx="4732646" cy="300051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2050" name="Picture 2" descr="C:\Users\alfo7-5\Desktop\관리자 UI설명\쿠폰목록조회쿼리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26" y="4452062"/>
            <a:ext cx="7224394" cy="620878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02372" y="4435502"/>
            <a:ext cx="7235688" cy="630942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35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45680" y="4336442"/>
            <a:ext cx="3101340" cy="630942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35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78132" y="1158902"/>
            <a:ext cx="5018268" cy="784830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45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rot="16200000" flipV="1">
            <a:off x="8164830" y="3089910"/>
            <a:ext cx="2339340" cy="91440"/>
          </a:xfrm>
          <a:prstGeom prst="line">
            <a:avLst/>
          </a:prstGeom>
          <a:ln w="25400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rot="5400000" flipH="1" flipV="1">
            <a:off x="6964680" y="2110740"/>
            <a:ext cx="2484120" cy="2164080"/>
          </a:xfrm>
          <a:prstGeom prst="line">
            <a:avLst/>
          </a:prstGeom>
          <a:ln w="25400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284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  <p:bldP spid="21" grpId="0" animBg="1"/>
      <p:bldP spid="22" grpId="0" animBg="1"/>
      <p:bldP spid="2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533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쿠폰 관리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6146" name="Picture 2" descr="C:\Users\alfo7-5\Desktop\관리자 UI설명\관리자쿠폰관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149" y="1526588"/>
            <a:ext cx="11755932" cy="336350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209475" y="1916146"/>
            <a:ext cx="1669775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3" name="직선 연결선 12"/>
          <p:cNvCxnSpPr>
            <a:stCxn id="14" idx="3"/>
            <a:endCxn id="12" idx="1"/>
          </p:cNvCxnSpPr>
          <p:nvPr/>
        </p:nvCxnSpPr>
        <p:spPr>
          <a:xfrm>
            <a:off x="9104242" y="1554469"/>
            <a:ext cx="1105233" cy="53095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535971" y="659993"/>
            <a:ext cx="2568271" cy="17889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 행 선택 시 쿠폰 수정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Modal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출력</a:t>
            </a:r>
            <a:endParaRPr lang="en-US" altLang="ko-KR" sz="105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회원관리페이지와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행선택방법동일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각 내용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내용을 로딩해서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자동입력되며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쿠폰명을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제외한 유효기간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할인률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사용가능상태 수정가능</a:t>
            </a:r>
            <a:endParaRPr lang="en-US" altLang="ko-KR" sz="105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사용불가 처리로 변경 시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회원관리에서 쿠폰지급 불가 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6147" name="Picture 3" descr="C:\Users\alfo7-5\Desktop\관리자 UI설명\쿠폰추가모달창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9055" y="3940597"/>
            <a:ext cx="4274750" cy="267716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5805776" y="4437995"/>
            <a:ext cx="595024" cy="24622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8" name="직선 연결선 27"/>
          <p:cNvCxnSpPr>
            <a:stCxn id="6147" idx="3"/>
            <a:endCxn id="27" idx="1"/>
          </p:cNvCxnSpPr>
          <p:nvPr/>
        </p:nvCxnSpPr>
        <p:spPr>
          <a:xfrm flipV="1">
            <a:off x="4603805" y="4561106"/>
            <a:ext cx="1201971" cy="71807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310102" y="2828296"/>
            <a:ext cx="4309607" cy="1020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 추가 버튼 클릭 시 추가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Modal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생성되며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쿠폰명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쿠폰유효기간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쿠폰할인률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입력 후 등록버튼 클릭 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등록처리 후 창 닫히며 목록 갱신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(Ajax) </a:t>
            </a:r>
          </a:p>
        </p:txBody>
      </p:sp>
      <p:pic>
        <p:nvPicPr>
          <p:cNvPr id="6149" name="Picture 5" descr="C:\Users\alfo7-5\Desktop\관리자 UI설명\쿠폰수정모달창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97329" y="2968984"/>
            <a:ext cx="4856472" cy="3641348"/>
          </a:xfrm>
          <a:prstGeom prst="rect">
            <a:avLst/>
          </a:prstGeom>
          <a:noFill/>
        </p:spPr>
      </p:pic>
      <p:cxnSp>
        <p:nvCxnSpPr>
          <p:cNvPr id="30" name="직선 연결선 29"/>
          <p:cNvCxnSpPr/>
          <p:nvPr/>
        </p:nvCxnSpPr>
        <p:spPr>
          <a:xfrm rot="16200000" flipV="1">
            <a:off x="5935980" y="3009900"/>
            <a:ext cx="998220" cy="480060"/>
          </a:xfrm>
          <a:prstGeom prst="line">
            <a:avLst/>
          </a:prstGeom>
          <a:ln w="25400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11956" y="2464415"/>
            <a:ext cx="7910224" cy="246221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66836" y="3782675"/>
            <a:ext cx="816004" cy="246221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66836" y="4346555"/>
            <a:ext cx="816004" cy="246221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59216" y="4956155"/>
            <a:ext cx="816004" cy="246221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59216" y="5558135"/>
            <a:ext cx="876964" cy="246221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3074" name="Picture 2" descr="C:\Users\alfo7-5\Desktop\관리자 UI설명\쿠폰관리모달로 값입력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33360" y="3642523"/>
            <a:ext cx="3415348" cy="228694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262443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4713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스케쥴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설정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5122" name="Picture 2" descr="C:\Users\alfo7-5\Desktop\관리자 UI설명\0시0분예약가능좌석수DB세팅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271" y="1172035"/>
            <a:ext cx="3420000" cy="12600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123" name="Picture 3" descr="C:\Users\alfo7-5\Desktop\관리자 UI설명\0시1분 일반회원vip등급변경처리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0895" y="1173709"/>
            <a:ext cx="3420000" cy="12600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124" name="Picture 4" descr="C:\Users\alfo7-5\Desktop\관리자 UI설명\0시2분 생일쿠폰자동지급.PN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522" y="2434610"/>
            <a:ext cx="3420000" cy="12600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125" name="Picture 5" descr="C:\Users\alfo7-5\Desktop\관리자 UI설명\0시3분 결혼기념쿠폰자동지급.PN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21227" y="2435125"/>
            <a:ext cx="3420000" cy="12600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126" name="Picture 6" descr="C:\Users\alfo7-5\Desktop\관리자 UI설명\0시4분 vip쿠폰자동지급.PN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4417" y="3700980"/>
            <a:ext cx="3420000" cy="12600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127" name="Picture 7" descr="C:\Users\alfo7-5\Desktop\관리자 UI설명\0시5분 기한만료쿠폰삭제.PNG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24861" y="3700056"/>
            <a:ext cx="3420000" cy="12600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128" name="Picture 8" descr="C:\Users\alfo7-5\Desktop\관리자 UI설명\0시6분기간만료예약삭제처리.PNG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9755" y="4969835"/>
            <a:ext cx="3420000" cy="12600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7265017" y="1166620"/>
            <a:ext cx="4753987" cy="17889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매일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0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시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0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분부터 시작해서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6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분까지 각 해당 분 마다 순서대로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/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예약가능 좌석 수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2000P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이상 보유 일반회원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VIP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등급으로 변경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당일 생일회원 생일쿠폰지급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당일 결혼기념일회원 결혼기념일 쿠폰지급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 가능한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VIP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쿠폰이 없는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VIP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VIP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쿠폰지급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기한만료 쿠폰삭제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기간만료 예약내역 상태변경처리가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스케쥴러를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통해 진행된다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예약 날짜선택 칸에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14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일 뒤의 날짜가 선택 가능 상태로 변경됨에 맞게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/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예약가능 좌석 수 테이블의 값을 추가해준다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 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5130" name="Picture 10" descr="C:\Users\alfo7-5\Desktop\관리자 UI설명\0시0분 예약가능좌석수 DB세팅 쿼리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30570" y="4788420"/>
            <a:ext cx="6727399" cy="19872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131" name="Picture 11" descr="C:\Users\alfo7-5\Desktop\관리자 UI설명\스케쥴러어노테이션설정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17418" y="4119055"/>
            <a:ext cx="3609975" cy="47625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5132" name="Picture 12" descr="C:\Users\alfo7-5\Desktop\관리자 UI설명\servlet-context에 스케줄러 설정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199869" y="3854672"/>
            <a:ext cx="4934465" cy="24765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7565698" y="3444383"/>
            <a:ext cx="4057891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스케쥴러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어노테이션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사용을 위한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servlet-context.xml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설정 방법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3919" y="3820733"/>
            <a:ext cx="5001605" cy="81560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47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679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7-5\Desktop\관리자 UI설명\회원통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4896" y="1116001"/>
            <a:ext cx="8795166" cy="4033324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61710"/>
            <a:ext cx="6731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통계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 통계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7171" name="Picture 3" descr="C:\Users\alfo7-5\Desktop\관리자 UI설명\구글파이차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31" y="4168023"/>
            <a:ext cx="3801376" cy="254169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4190335" y="3710891"/>
            <a:ext cx="2838614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구글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파이차트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컬럼차트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활용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35432" y="4819657"/>
            <a:ext cx="754050" cy="24622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3" name="직선 연결선 22"/>
          <p:cNvCxnSpPr>
            <a:stCxn id="7172" idx="1"/>
            <a:endCxn id="22" idx="3"/>
          </p:cNvCxnSpPr>
          <p:nvPr/>
        </p:nvCxnSpPr>
        <p:spPr>
          <a:xfrm rot="10800000">
            <a:off x="6289482" y="4942768"/>
            <a:ext cx="827488" cy="70238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C:\Users\alfo7-5\Desktop\관리자 UI설명\차트PDF화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6970" y="4579953"/>
            <a:ext cx="4294208" cy="213039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7173" name="Picture 5" descr="C:\Users\alfo7-5\Desktop\관리자 UI설명\pdf화j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9108" y="5738192"/>
            <a:ext cx="4180375" cy="19016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="" xmlns:p14="http://schemas.microsoft.com/office/powerpoint/2010/main" val="62148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731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통계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통계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8194" name="Picture 2" descr="C:\Users\alfo7-5\Desktop\관리자 UI설명\예약통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218" y="2448974"/>
            <a:ext cx="11516502" cy="4229542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2615977" y="6215552"/>
            <a:ext cx="2838614" cy="37388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회원통계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PDF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화와 동일기능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06994" y="6298600"/>
            <a:ext cx="754050" cy="24622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8199120" y="1035114"/>
            <a:ext cx="3856957" cy="5266626"/>
            <a:chOff x="8335313" y="1057525"/>
            <a:chExt cx="3388006" cy="4371452"/>
          </a:xfrm>
        </p:grpSpPr>
        <p:pic>
          <p:nvPicPr>
            <p:cNvPr id="8195" name="Picture 3" descr="C:\Users\alfo7-5\Desktop\관리자 UI설명\예약통계페이지코딩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335313" y="1057525"/>
              <a:ext cx="3384000" cy="260552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</p:pic>
        <p:pic>
          <p:nvPicPr>
            <p:cNvPr id="8196" name="Picture 4" descr="C:\Users\alfo7-5\Desktop\관리자 UI설명\예약통계페이지코딩2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39319" y="3675334"/>
              <a:ext cx="3384000" cy="1753643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</p:pic>
      </p:grpSp>
      <p:sp>
        <p:nvSpPr>
          <p:cNvPr id="27" name="TextBox 26"/>
          <p:cNvSpPr txBox="1"/>
          <p:nvPr/>
        </p:nvSpPr>
        <p:spPr>
          <a:xfrm>
            <a:off x="3856453" y="2521551"/>
            <a:ext cx="4200151" cy="24622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45277" y="1326398"/>
            <a:ext cx="6400799" cy="10618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처음페이지 로딩 시 회원통계와 같은 방식으로 꺾은선차트 생성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조회기간 설정 후 조회를 하면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활용하여 페이지이동 없이 해당기간의 정보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산출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및 차트 재 생성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5000" y="1710035"/>
            <a:ext cx="6096000" cy="600164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33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52560" y="3500735"/>
            <a:ext cx="3032760" cy="861774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5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16200000" flipV="1">
            <a:off x="7840980" y="2415540"/>
            <a:ext cx="1394460" cy="998220"/>
          </a:xfrm>
          <a:prstGeom prst="line">
            <a:avLst/>
          </a:prstGeom>
          <a:ln w="25400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7008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1" grpId="0" animBg="1"/>
      <p:bldP spid="2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0F8C41F-41D9-47E4-989A-B40300290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15" y="2434579"/>
            <a:ext cx="2405751" cy="269399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메뉴 관리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09B01AD-9655-4145-92E3-D5444EF3193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74321" y="3903647"/>
            <a:ext cx="589194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84B9407-6F16-4B39-93FC-E46413197FD0}"/>
              </a:ext>
            </a:extLst>
          </p:cNvPr>
          <p:cNvSpPr/>
          <p:nvPr/>
        </p:nvSpPr>
        <p:spPr>
          <a:xfrm>
            <a:off x="4678762" y="2435312"/>
            <a:ext cx="2323171" cy="2693265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FEA266B8-B12A-457E-BB42-752F3655187F}"/>
              </a:ext>
            </a:extLst>
          </p:cNvPr>
          <p:cNvCxnSpPr>
            <a:cxnSpLocks/>
          </p:cNvCxnSpPr>
          <p:nvPr/>
        </p:nvCxnSpPr>
        <p:spPr>
          <a:xfrm flipH="1">
            <a:off x="7001933" y="3070379"/>
            <a:ext cx="1015460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E7ABB39-2297-47A9-9619-CDA74AAD7CDE}"/>
              </a:ext>
            </a:extLst>
          </p:cNvPr>
          <p:cNvSpPr/>
          <p:nvPr/>
        </p:nvSpPr>
        <p:spPr>
          <a:xfrm>
            <a:off x="7143881" y="1733740"/>
            <a:ext cx="174702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선택한 이미지 파일을 </a:t>
            </a:r>
            <a:r>
              <a:rPr lang="en-US" altLang="ko-KR" sz="11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filereader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객체에 저장 뒤 출력한다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528D2BE6-5DBF-466E-8182-D4D02F7C0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190"/>
          <a:stretch/>
        </p:blipFill>
        <p:spPr>
          <a:xfrm>
            <a:off x="8017393" y="2769199"/>
            <a:ext cx="3988848" cy="195380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4DB38FC-B765-47F0-8A06-029743693EE9}"/>
              </a:ext>
            </a:extLst>
          </p:cNvPr>
          <p:cNvSpPr/>
          <p:nvPr/>
        </p:nvSpPr>
        <p:spPr>
          <a:xfrm>
            <a:off x="5139267" y="4876803"/>
            <a:ext cx="363593" cy="251774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F53A9A-8326-401C-9630-0DBA061C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89" y="2011245"/>
            <a:ext cx="3893932" cy="378480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91186330-BE01-412C-B9D6-6A3E5AF42896}"/>
              </a:ext>
            </a:extLst>
          </p:cNvPr>
          <p:cNvSpPr/>
          <p:nvPr/>
        </p:nvSpPr>
        <p:spPr>
          <a:xfrm>
            <a:off x="3392243" y="5128577"/>
            <a:ext cx="174702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추가 버튼을 클릭 시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form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입력된 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데이터를 저장한다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790D0AE-7E70-4442-973B-73D7291B52B5}"/>
              </a:ext>
            </a:extLst>
          </p:cNvPr>
          <p:cNvSpPr/>
          <p:nvPr/>
        </p:nvSpPr>
        <p:spPr>
          <a:xfrm>
            <a:off x="2988565" y="1580499"/>
            <a:ext cx="174702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입력창이 빈칸일때 조건을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걸어서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alert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창을 띄운다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391219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0AF26DC-6D75-4CBC-B21A-FE6C8D423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000"/>
          <a:stretch/>
        </p:blipFill>
        <p:spPr>
          <a:xfrm>
            <a:off x="314486" y="1115670"/>
            <a:ext cx="2259185" cy="2754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EA4376F-E2AD-43C0-8598-7549DAF3A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56" y="2572455"/>
            <a:ext cx="3718420" cy="311575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DA3A4DC-F41C-47E0-86EF-F8CE528CB016}"/>
              </a:ext>
            </a:extLst>
          </p:cNvPr>
          <p:cNvSpPr/>
          <p:nvPr/>
        </p:nvSpPr>
        <p:spPr>
          <a:xfrm>
            <a:off x="4167650" y="1728784"/>
            <a:ext cx="1747024" cy="82137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메뉴 입력창에 파일선택 시 </a:t>
            </a:r>
            <a:r>
              <a:rPr lang="en-US" altLang="ko-KR" sz="11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png,jpg,jpeg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파일만 선택 가능한 창이 열린다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8E2F298F-07C9-4F22-A949-C304B71FC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226" y="1390548"/>
            <a:ext cx="3818707" cy="27047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188D9709-ED55-4C03-8974-B044F65E7132}"/>
              </a:ext>
            </a:extLst>
          </p:cNvPr>
          <p:cNvSpPr/>
          <p:nvPr/>
        </p:nvSpPr>
        <p:spPr>
          <a:xfrm>
            <a:off x="4299377" y="1498136"/>
            <a:ext cx="1605174" cy="162885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 w="25400" cap="rnd">
            <a:solidFill>
              <a:srgbClr val="FF0000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184B9407-6F16-4B39-93FC-E46413197FD0}"/>
              </a:ext>
            </a:extLst>
          </p:cNvPr>
          <p:cNvSpPr/>
          <p:nvPr/>
        </p:nvSpPr>
        <p:spPr>
          <a:xfrm>
            <a:off x="332041" y="1327799"/>
            <a:ext cx="2207872" cy="2542845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4A6799B-DED8-4600-BBD4-90252FB8D9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17"/>
          <a:stretch/>
        </p:blipFill>
        <p:spPr>
          <a:xfrm>
            <a:off x="314486" y="4414570"/>
            <a:ext cx="2671210" cy="63387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966E5F4-D30E-4D20-A445-74F509703FA6}"/>
              </a:ext>
            </a:extLst>
          </p:cNvPr>
          <p:cNvSpPr/>
          <p:nvPr/>
        </p:nvSpPr>
        <p:spPr>
          <a:xfrm>
            <a:off x="570566" y="4989412"/>
            <a:ext cx="174702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모든 파일에서 다른 종류의 파일을 클릭하여 올릴 시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alert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창을 띄운다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09B01AD-9655-4145-92E3-D5444EF31936}"/>
              </a:ext>
            </a:extLst>
          </p:cNvPr>
          <p:cNvCxnSpPr>
            <a:cxnSpLocks/>
          </p:cNvCxnSpPr>
          <p:nvPr/>
        </p:nvCxnSpPr>
        <p:spPr>
          <a:xfrm>
            <a:off x="2985696" y="4893733"/>
            <a:ext cx="2602304" cy="63646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841AE63B-B05E-4880-89CB-C5BA7F5E8F35}"/>
              </a:ext>
            </a:extLst>
          </p:cNvPr>
          <p:cNvCxnSpPr>
            <a:cxnSpLocks/>
          </p:cNvCxnSpPr>
          <p:nvPr/>
        </p:nvCxnSpPr>
        <p:spPr>
          <a:xfrm flipH="1" flipV="1">
            <a:off x="1803401" y="3172420"/>
            <a:ext cx="1308255" cy="44300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1D599847-618C-4F54-BEE5-14A87D893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154" y="2996212"/>
            <a:ext cx="4473619" cy="69315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CF237D5A-B668-48B6-9F83-5ED84612EA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909" b="9114"/>
          <a:stretch/>
        </p:blipFill>
        <p:spPr>
          <a:xfrm>
            <a:off x="6409932" y="3870644"/>
            <a:ext cx="5667767" cy="178648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C3A613F0-84CF-4D33-BA5A-43587DE773A6}"/>
              </a:ext>
            </a:extLst>
          </p:cNvPr>
          <p:cNvCxnSpPr>
            <a:cxnSpLocks/>
          </p:cNvCxnSpPr>
          <p:nvPr/>
        </p:nvCxnSpPr>
        <p:spPr>
          <a:xfrm flipH="1">
            <a:off x="1803401" y="1690512"/>
            <a:ext cx="1745142" cy="148190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BDFD8615-8235-4704-910B-865B7AF90FF3}"/>
              </a:ext>
            </a:extLst>
          </p:cNvPr>
          <p:cNvCxnSpPr>
            <a:cxnSpLocks/>
          </p:cNvCxnSpPr>
          <p:nvPr/>
        </p:nvCxnSpPr>
        <p:spPr>
          <a:xfrm flipH="1">
            <a:off x="6096001" y="4893733"/>
            <a:ext cx="657137" cy="63646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07332" y="277099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메뉴 관리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2186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94B9FB6-AD78-4F9D-9242-1BA79959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7" y="1868240"/>
            <a:ext cx="8330797" cy="259814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F76E029-7B6F-4E2D-AC39-59139C30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183" y="2060085"/>
            <a:ext cx="2095183" cy="24063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DF0884A-6761-4223-A17C-9984CBF62C94}"/>
              </a:ext>
            </a:extLst>
          </p:cNvPr>
          <p:cNvSpPr/>
          <p:nvPr/>
        </p:nvSpPr>
        <p:spPr>
          <a:xfrm>
            <a:off x="10119394" y="2551249"/>
            <a:ext cx="1822747" cy="13619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클릭한 메뉴의 데이터가 들어올 때만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disabled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이용한 추가버튼 비활성화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수정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삭제버튼 활성화를 시킨다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2581B19-F368-4B22-9551-2C78E74CF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759"/>
          <a:stretch/>
        </p:blipFill>
        <p:spPr>
          <a:xfrm>
            <a:off x="3162574" y="4124165"/>
            <a:ext cx="2847968" cy="206253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435C7CE4-D443-4E0A-B0F8-8889B33D8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317"/>
          <a:stretch/>
        </p:blipFill>
        <p:spPr>
          <a:xfrm>
            <a:off x="8748810" y="4601554"/>
            <a:ext cx="2847968" cy="83041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F95E52EA-E73A-4592-BCED-A667BBFF29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670"/>
          <a:stretch/>
        </p:blipFill>
        <p:spPr>
          <a:xfrm>
            <a:off x="3162574" y="6186699"/>
            <a:ext cx="2847968" cy="125372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86528A81-218B-4AEB-BC83-A6128D28E57E}"/>
              </a:ext>
            </a:extLst>
          </p:cNvPr>
          <p:cNvCxnSpPr>
            <a:cxnSpLocks/>
          </p:cNvCxnSpPr>
          <p:nvPr/>
        </p:nvCxnSpPr>
        <p:spPr>
          <a:xfrm flipH="1" flipV="1">
            <a:off x="1633881" y="2524109"/>
            <a:ext cx="4695242" cy="69297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064A853-8B7C-4570-855A-053D88781AB6}"/>
              </a:ext>
            </a:extLst>
          </p:cNvPr>
          <p:cNvSpPr/>
          <p:nvPr/>
        </p:nvSpPr>
        <p:spPr>
          <a:xfrm>
            <a:off x="123987" y="2053205"/>
            <a:ext cx="1509894" cy="989209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83E3AE8-6EE1-4868-BC3F-34683A102D90}"/>
              </a:ext>
            </a:extLst>
          </p:cNvPr>
          <p:cNvSpPr/>
          <p:nvPr/>
        </p:nvSpPr>
        <p:spPr>
          <a:xfrm>
            <a:off x="9512221" y="4231460"/>
            <a:ext cx="1189646" cy="217992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EFB7CEEA-EACB-4BE4-82C5-D93D81CEFCAE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8454784" y="3167313"/>
            <a:ext cx="604399" cy="9592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6D132A8-37C8-42A1-A72E-ABAF057BB111}"/>
              </a:ext>
            </a:extLst>
          </p:cNvPr>
          <p:cNvCxnSpPr>
            <a:cxnSpLocks/>
          </p:cNvCxnSpPr>
          <p:nvPr/>
        </p:nvCxnSpPr>
        <p:spPr>
          <a:xfrm flipH="1" flipV="1">
            <a:off x="1694576" y="2733836"/>
            <a:ext cx="2004969" cy="139032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E0C685A-00B0-4197-9AFF-41CDA48A7522}"/>
              </a:ext>
            </a:extLst>
          </p:cNvPr>
          <p:cNvSpPr/>
          <p:nvPr/>
        </p:nvSpPr>
        <p:spPr>
          <a:xfrm>
            <a:off x="1364768" y="3042414"/>
            <a:ext cx="174702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메뉴를 클릭 시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사용해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데이터를 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입력창으로 옮긴다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AD0DB036-BA0B-4256-A3A7-694506AE1AB8}"/>
              </a:ext>
            </a:extLst>
          </p:cNvPr>
          <p:cNvCxnSpPr>
            <a:cxnSpLocks/>
            <a:stCxn id="29" idx="2"/>
            <a:endCxn id="6" idx="1"/>
          </p:cNvCxnSpPr>
          <p:nvPr/>
        </p:nvCxnSpPr>
        <p:spPr>
          <a:xfrm rot="16200000" flipH="1">
            <a:off x="2070958" y="4063816"/>
            <a:ext cx="1258938" cy="92429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07332" y="277099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메뉴 관리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289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이상훈 개인계획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Picture 2" descr="C:\Users\user\Desktop\팀프로젝트관련자료\팀프로젝트 일정\상훈일정최종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5" y="1148080"/>
            <a:ext cx="11983403" cy="56619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역할분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개발환경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33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D7A556C-6405-4BEA-B671-2A6915340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71"/>
          <a:stretch/>
        </p:blipFill>
        <p:spPr>
          <a:xfrm>
            <a:off x="7308850" y="3213099"/>
            <a:ext cx="4883150" cy="69836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C8E65C3-D9EB-41B2-BF55-CB97DC85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97" y="1251582"/>
            <a:ext cx="2110442" cy="240629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F76E029-7B6F-4E2D-AC39-59139C30F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21" y="1292498"/>
            <a:ext cx="2095183" cy="24063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DF0884A-6761-4223-A17C-9984CBF62C94}"/>
              </a:ext>
            </a:extLst>
          </p:cNvPr>
          <p:cNvSpPr/>
          <p:nvPr/>
        </p:nvSpPr>
        <p:spPr>
          <a:xfrm>
            <a:off x="2825986" y="1292498"/>
            <a:ext cx="1822747" cy="13619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클릭한 메뉴의 데이터가 들어올 때만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disabled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이용한 추가버튼 비활성화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수정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삭제버튼 활성화를 시킨다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435C7CE4-D443-4E0A-B0F8-8889B33D8A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33" t="71317"/>
          <a:stretch/>
        </p:blipFill>
        <p:spPr>
          <a:xfrm>
            <a:off x="169807" y="3998141"/>
            <a:ext cx="3567552" cy="1413984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86528A81-218B-4AEB-BC83-A6128D28E57E}"/>
              </a:ext>
            </a:extLst>
          </p:cNvPr>
          <p:cNvCxnSpPr>
            <a:cxnSpLocks/>
          </p:cNvCxnSpPr>
          <p:nvPr/>
        </p:nvCxnSpPr>
        <p:spPr>
          <a:xfrm flipH="1">
            <a:off x="2745303" y="3005825"/>
            <a:ext cx="2512497" cy="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064A853-8B7C-4570-855A-053D88781AB6}"/>
              </a:ext>
            </a:extLst>
          </p:cNvPr>
          <p:cNvSpPr/>
          <p:nvPr/>
        </p:nvSpPr>
        <p:spPr>
          <a:xfrm>
            <a:off x="6096000" y="3466686"/>
            <a:ext cx="287867" cy="191194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83E3AE8-6EE1-4868-BC3F-34683A102D90}"/>
              </a:ext>
            </a:extLst>
          </p:cNvPr>
          <p:cNvSpPr/>
          <p:nvPr/>
        </p:nvSpPr>
        <p:spPr>
          <a:xfrm>
            <a:off x="1102889" y="3466686"/>
            <a:ext cx="1189646" cy="217992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B5C67B2-B82D-4890-A299-EDFEB9667BA3}"/>
              </a:ext>
            </a:extLst>
          </p:cNvPr>
          <p:cNvSpPr/>
          <p:nvPr/>
        </p:nvSpPr>
        <p:spPr>
          <a:xfrm>
            <a:off x="5378245" y="2586473"/>
            <a:ext cx="2102194" cy="880213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1F5E1B1-726D-4E33-908F-8D46544AB9A4}"/>
              </a:ext>
            </a:extLst>
          </p:cNvPr>
          <p:cNvSpPr/>
          <p:nvPr/>
        </p:nvSpPr>
        <p:spPr>
          <a:xfrm>
            <a:off x="7797826" y="1643914"/>
            <a:ext cx="1822747" cy="13619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입력창에 데이터를 수정을 한 뒤 수정버튼을 클릭 시 </a:t>
            </a:r>
            <a:r>
              <a:rPr lang="ko-KR" altLang="en-US" sz="11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입력창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폼에 있는 데이터를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submit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시킨 뒤 수정한다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xmlns="" id="{40C9406C-0B1F-41CD-88F5-463EC1C17ADB}"/>
              </a:ext>
            </a:extLst>
          </p:cNvPr>
          <p:cNvCxnSpPr>
            <a:cxnSpLocks/>
          </p:cNvCxnSpPr>
          <p:nvPr/>
        </p:nvCxnSpPr>
        <p:spPr>
          <a:xfrm flipV="1">
            <a:off x="5882402" y="3657881"/>
            <a:ext cx="678858" cy="68901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80EE4642-0B44-4DFC-876A-6FA30D8FA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000" y="4393096"/>
            <a:ext cx="3013066" cy="169182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09F0031-ECF6-41F0-A432-BD46A6121668}"/>
              </a:ext>
            </a:extLst>
          </p:cNvPr>
          <p:cNvSpPr/>
          <p:nvPr/>
        </p:nvSpPr>
        <p:spPr>
          <a:xfrm>
            <a:off x="6383867" y="3466686"/>
            <a:ext cx="287867" cy="191194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C700D5F0-03DD-41D1-B801-D156097F1DCC}"/>
              </a:ext>
            </a:extLst>
          </p:cNvPr>
          <p:cNvSpPr/>
          <p:nvPr/>
        </p:nvSpPr>
        <p:spPr>
          <a:xfrm>
            <a:off x="4346426" y="6131122"/>
            <a:ext cx="1822747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삭제버튼을 클릭 시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있는 데이터 삭제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0BF7F393-D766-468D-92BE-58FBB77E3303}"/>
              </a:ext>
            </a:extLst>
          </p:cNvPr>
          <p:cNvCxnSpPr>
            <a:cxnSpLocks/>
          </p:cNvCxnSpPr>
          <p:nvPr/>
        </p:nvCxnSpPr>
        <p:spPr>
          <a:xfrm flipV="1">
            <a:off x="1890757" y="3698798"/>
            <a:ext cx="0" cy="30359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61D503A8-D5FC-468D-8475-7105C3A3E52F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7480439" y="3026580"/>
            <a:ext cx="816273" cy="32062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07332" y="277099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메뉴 관리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7282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4BB9632-09B2-438F-B9EC-53DA654D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2" y="1313864"/>
            <a:ext cx="7686760" cy="29943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4754CEA-F87D-4013-A847-22B6194A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0" y="4190166"/>
            <a:ext cx="7686760" cy="219116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A989E31-2A0A-4353-9F2B-7EB1B295E97C}"/>
              </a:ext>
            </a:extLst>
          </p:cNvPr>
          <p:cNvSpPr/>
          <p:nvPr/>
        </p:nvSpPr>
        <p:spPr>
          <a:xfrm>
            <a:off x="2068771" y="2581593"/>
            <a:ext cx="1747024" cy="13619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다른 탭을 클릭 시 해당 종류의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div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의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class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명에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hide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가 삭제되고 다른 탭들은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hide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가 들어가면서 화면에 출력한다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29E947D-A205-4B7A-9114-2A7FFC070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465" y="2904396"/>
            <a:ext cx="5740728" cy="26417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947884-B050-41AA-ABCD-9DA07EBDD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28" b="88105"/>
          <a:stretch/>
        </p:blipFill>
        <p:spPr>
          <a:xfrm>
            <a:off x="1252705" y="1608994"/>
            <a:ext cx="2286253" cy="33621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BB43593E-666C-4D4E-934F-FCE9A0DBC68C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H="1" flipV="1">
            <a:off x="757754" y="1519151"/>
            <a:ext cx="635000" cy="265451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AE5CAC1-DF0D-41F4-8550-05862E1946FF}"/>
              </a:ext>
            </a:extLst>
          </p:cNvPr>
          <p:cNvSpPr/>
          <p:nvPr/>
        </p:nvSpPr>
        <p:spPr>
          <a:xfrm>
            <a:off x="561492" y="1261127"/>
            <a:ext cx="392523" cy="258024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6AA2DBB-B892-4084-AB72-39CEF01FC909}"/>
              </a:ext>
            </a:extLst>
          </p:cNvPr>
          <p:cNvSpPr/>
          <p:nvPr/>
        </p:nvSpPr>
        <p:spPr>
          <a:xfrm>
            <a:off x="1010226" y="4173666"/>
            <a:ext cx="765056" cy="300824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A20056BA-2055-49E3-85DC-CBB9FEE42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401" r="52722" b="-296"/>
          <a:stretch/>
        </p:blipFill>
        <p:spPr>
          <a:xfrm>
            <a:off x="1252705" y="1906781"/>
            <a:ext cx="2563090" cy="33621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7C7FEE8D-5649-4B33-BC3D-7FA703E4BC73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3815795" y="3262549"/>
            <a:ext cx="1972610" cy="92761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07332" y="277099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메뉴 관리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89486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0CC52FE-C537-4BF5-831E-D6314786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80"/>
          <a:stretch/>
        </p:blipFill>
        <p:spPr>
          <a:xfrm>
            <a:off x="6261856" y="4161596"/>
            <a:ext cx="5663154" cy="214632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FAQ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 페이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9439AF-8907-45E6-B2C5-309CF652C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3" y="1185563"/>
            <a:ext cx="10963275" cy="16002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01F2601-6A0B-4775-8BBB-3B5D514FFD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89" r="16258" b="58"/>
          <a:stretch/>
        </p:blipFill>
        <p:spPr>
          <a:xfrm>
            <a:off x="266990" y="2535225"/>
            <a:ext cx="5259370" cy="4213614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67B92D8-9D6B-496E-80F8-DD05A3510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360" y="3225629"/>
            <a:ext cx="2987892" cy="6598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78AD8B-772F-4314-8E94-ABB4E99F3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233" y="2248147"/>
            <a:ext cx="3323003" cy="70137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39D99C1-3C1B-4DC2-9830-2C3BA25EAEF5}"/>
              </a:ext>
            </a:extLst>
          </p:cNvPr>
          <p:cNvSpPr/>
          <p:nvPr/>
        </p:nvSpPr>
        <p:spPr>
          <a:xfrm>
            <a:off x="637415" y="2576559"/>
            <a:ext cx="4256318" cy="3975807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DBFA6FB0-0419-4D9D-A5E8-4CD1B3D1674F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6442884" y="4810798"/>
            <a:ext cx="1052244" cy="27611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6C95716D-F8B0-4416-BCF6-424EC9DC6A47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199464" y="2497293"/>
            <a:ext cx="2159769" cy="10154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982417C-ADAF-463C-AAC7-8694489AD53C}"/>
              </a:ext>
            </a:extLst>
          </p:cNvPr>
          <p:cNvSpPr/>
          <p:nvPr/>
        </p:nvSpPr>
        <p:spPr>
          <a:xfrm>
            <a:off x="6265615" y="2617297"/>
            <a:ext cx="1747024" cy="5674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추가 버튼을 클릭 시 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추가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modal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창을 연다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D3F62CC-3FA6-49FC-83C4-E2C60D25AAC0}"/>
              </a:ext>
            </a:extLst>
          </p:cNvPr>
          <p:cNvSpPr/>
          <p:nvPr/>
        </p:nvSpPr>
        <p:spPr>
          <a:xfrm>
            <a:off x="5569372" y="3956718"/>
            <a:ext cx="174702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추가 버튼을 클릭 시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사용해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입력한 내용을 저장한다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08339FA3-B740-4715-9C08-6029DCA74AE9}"/>
              </a:ext>
            </a:extLst>
          </p:cNvPr>
          <p:cNvCxnSpPr>
            <a:cxnSpLocks/>
          </p:cNvCxnSpPr>
          <p:nvPr/>
        </p:nvCxnSpPr>
        <p:spPr>
          <a:xfrm flipV="1">
            <a:off x="4893733" y="2516762"/>
            <a:ext cx="802920" cy="1745138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751324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BB4F914-3ACE-4388-A86C-C4C2A362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70" y="1284803"/>
            <a:ext cx="8749917" cy="28151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A1FB5D2-68C5-4006-879A-EB1C55876D97}"/>
              </a:ext>
            </a:extLst>
          </p:cNvPr>
          <p:cNvSpPr/>
          <p:nvPr/>
        </p:nvSpPr>
        <p:spPr>
          <a:xfrm>
            <a:off x="3631963" y="1680939"/>
            <a:ext cx="1747024" cy="5674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메뉴를 클릭 시 아코디언 형식으로 내용이 열린다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7161FAB-9D6F-44DE-8844-370D10A2E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43" y="4546011"/>
            <a:ext cx="8955003" cy="13508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F0002A5-BDB2-48E5-A5DE-03AA1A59CF1F}"/>
              </a:ext>
            </a:extLst>
          </p:cNvPr>
          <p:cNvSpPr/>
          <p:nvPr/>
        </p:nvSpPr>
        <p:spPr>
          <a:xfrm>
            <a:off x="1041401" y="2387600"/>
            <a:ext cx="8675172" cy="372533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2D20A6B-E759-4153-B23D-B5A2720600BA}"/>
              </a:ext>
            </a:extLst>
          </p:cNvPr>
          <p:cNvSpPr/>
          <p:nvPr/>
        </p:nvSpPr>
        <p:spPr>
          <a:xfrm>
            <a:off x="1510680" y="4589923"/>
            <a:ext cx="910789" cy="305790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96C9742-C981-4A00-BFDA-56D5DDEE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868" y="3478859"/>
            <a:ext cx="3635301" cy="337914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F169D78A-1834-4084-A54C-1552C173C65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4398129" y="4038724"/>
            <a:ext cx="1491662" cy="30416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426750A3-D02B-455C-8C49-6AE1CFFE765C}"/>
              </a:ext>
            </a:extLst>
          </p:cNvPr>
          <p:cNvCxnSpPr>
            <a:cxnSpLocks/>
          </p:cNvCxnSpPr>
          <p:nvPr/>
        </p:nvCxnSpPr>
        <p:spPr>
          <a:xfrm flipH="1" flipV="1">
            <a:off x="4398129" y="4465764"/>
            <a:ext cx="1385739" cy="120452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2A45FDE-13FA-4BE1-9C95-0A676D9D8D8F}"/>
              </a:ext>
            </a:extLst>
          </p:cNvPr>
          <p:cNvSpPr/>
          <p:nvPr/>
        </p:nvSpPr>
        <p:spPr>
          <a:xfrm>
            <a:off x="2651105" y="3915844"/>
            <a:ext cx="174702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탭 버튼을 클릭 시 해당되는 데이터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type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저장 후 를 출력한다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7332" y="277099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FAQ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 페이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382755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7311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방문후기 관리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1268" name="Picture 4" descr="C:\Users\user\Desktop\캡쳐본\관_방문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" y="1193799"/>
            <a:ext cx="5581650" cy="55886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5661" y="2868377"/>
            <a:ext cx="990252" cy="243939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1" name="직선 연결선 10"/>
          <p:cNvCxnSpPr>
            <a:stCxn id="12" idx="1"/>
            <a:endCxn id="10" idx="3"/>
          </p:cNvCxnSpPr>
          <p:nvPr/>
        </p:nvCxnSpPr>
        <p:spPr>
          <a:xfrm flipH="1">
            <a:off x="1895913" y="2195455"/>
            <a:ext cx="5405084" cy="79489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300997" y="1779956"/>
            <a:ext cx="336979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후기 글 상세보기에서 후기번호를 조회하여 해당 </a:t>
            </a:r>
            <a:r>
              <a:rPr lang="ko-KR" altLang="en-US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글번호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삭제 기능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684476" y="3045204"/>
            <a:ext cx="28187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84644" y="1261211"/>
            <a:ext cx="3396104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모든 회원의 방문후기 목록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3074" name="Picture 2" descr="C:\Users\user\Desktop\캡쳐본\방문후기삭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509" y="2791726"/>
            <a:ext cx="4343470" cy="2865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925509" y="2695794"/>
            <a:ext cx="4313850" cy="3046988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9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1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user\Desktop\캡쳐본\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55" y="1149225"/>
            <a:ext cx="8632433" cy="5431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7584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공지사항 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027" name="Picture 3" descr="C:\Users\user\Desktop\캡쳐본\l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690" y="3014169"/>
            <a:ext cx="1489861" cy="349177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701356" y="3449282"/>
            <a:ext cx="2943873" cy="688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행 선택 시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해당 글의 상세페이지로 이동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41713" y="2256122"/>
            <a:ext cx="1393897" cy="337685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4" name="직선 연결선 23"/>
          <p:cNvCxnSpPr>
            <a:stCxn id="26" idx="1"/>
            <a:endCxn id="23" idx="3"/>
          </p:cNvCxnSpPr>
          <p:nvPr/>
        </p:nvCxnSpPr>
        <p:spPr>
          <a:xfrm flipH="1" flipV="1">
            <a:off x="9135610" y="2424965"/>
            <a:ext cx="693009" cy="77784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309052" y="2242287"/>
            <a:ext cx="2633178" cy="3653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작성일 오름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/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내림차 정렬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28619" y="3033697"/>
            <a:ext cx="1474932" cy="33821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72013" y="6380193"/>
            <a:ext cx="920407" cy="20967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9" name="직선 연결선 28"/>
          <p:cNvCxnSpPr>
            <a:stCxn id="30" idx="3"/>
            <a:endCxn id="28" idx="1"/>
          </p:cNvCxnSpPr>
          <p:nvPr/>
        </p:nvCxnSpPr>
        <p:spPr>
          <a:xfrm>
            <a:off x="3867059" y="6138597"/>
            <a:ext cx="604954" cy="34643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67123" y="5794336"/>
            <a:ext cx="3399936" cy="688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페이징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기능 처리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한 페이지당 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10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개의 글 출력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44767" y="5920836"/>
            <a:ext cx="920407" cy="33768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2" name="직선 연결선 31"/>
          <p:cNvCxnSpPr>
            <a:stCxn id="33" idx="1"/>
            <a:endCxn id="31" idx="3"/>
          </p:cNvCxnSpPr>
          <p:nvPr/>
        </p:nvCxnSpPr>
        <p:spPr>
          <a:xfrm flipH="1">
            <a:off x="5365174" y="5302263"/>
            <a:ext cx="1270518" cy="78741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635692" y="5119585"/>
            <a:ext cx="2943873" cy="3653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공지사항 추가페이지로 이동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13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901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공지사항 글 등록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4098" name="Picture 2" descr="C:\Users\user\Desktop\캡쳐본\관_공지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04" y="1280271"/>
            <a:ext cx="5554618" cy="5084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52625" y="3378971"/>
            <a:ext cx="5147507" cy="62257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3" idx="2"/>
            <a:endCxn id="11" idx="3"/>
          </p:cNvCxnSpPr>
          <p:nvPr/>
        </p:nvCxnSpPr>
        <p:spPr>
          <a:xfrm flipH="1">
            <a:off x="6300132" y="1705259"/>
            <a:ext cx="1808448" cy="198500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636643" y="1280271"/>
            <a:ext cx="2943873" cy="42498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글 작성 에디터 적용 코드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70371" y="5964799"/>
            <a:ext cx="520117" cy="34515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2" name="직선 연결선 21"/>
          <p:cNvCxnSpPr>
            <a:endCxn id="21" idx="1"/>
          </p:cNvCxnSpPr>
          <p:nvPr/>
        </p:nvCxnSpPr>
        <p:spPr>
          <a:xfrm>
            <a:off x="1751888" y="5485985"/>
            <a:ext cx="1318483" cy="65139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49933" y="4591673"/>
            <a:ext cx="294387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공지글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제목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내용 입력 시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유효성 체크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88275" y="5971413"/>
            <a:ext cx="629342" cy="34515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3" name="직선 연결선 32"/>
          <p:cNvCxnSpPr>
            <a:stCxn id="34" idx="1"/>
            <a:endCxn id="32" idx="3"/>
          </p:cNvCxnSpPr>
          <p:nvPr/>
        </p:nvCxnSpPr>
        <p:spPr>
          <a:xfrm flipH="1" flipV="1">
            <a:off x="4317617" y="6143991"/>
            <a:ext cx="2664707" cy="31263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982324" y="6254486"/>
            <a:ext cx="3562086" cy="40427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공지사항 관리 </a:t>
            </a:r>
            <a:r>
              <a:rPr lang="ko-KR" altLang="en-US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메인페이지로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이동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pic>
        <p:nvPicPr>
          <p:cNvPr id="2" name="Picture 2" descr="C:\Users\user\Desktop\캡쳐본\에디터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643" y="2091017"/>
            <a:ext cx="5290212" cy="1517511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캡쳐본\에디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72" y="3690260"/>
            <a:ext cx="4528472" cy="24471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53579" y="3950648"/>
            <a:ext cx="5147507" cy="467752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78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32" grpId="0" animBg="1"/>
      <p:bldP spid="1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787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공지사항 글 수정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/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삭제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5122" name="Picture 2" descr="C:\Users\user\Desktop\캡쳐본\관_공지수정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4" y="1262696"/>
            <a:ext cx="5133407" cy="5500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14485" y="6394742"/>
            <a:ext cx="472664" cy="266117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1" name="직선 연결선 10"/>
          <p:cNvCxnSpPr>
            <a:stCxn id="12" idx="1"/>
            <a:endCxn id="10" idx="0"/>
          </p:cNvCxnSpPr>
          <p:nvPr/>
        </p:nvCxnSpPr>
        <p:spPr>
          <a:xfrm flipH="1">
            <a:off x="2850817" y="3570628"/>
            <a:ext cx="3675764" cy="282411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26581" y="3145142"/>
            <a:ext cx="2210980" cy="8509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수정 내용 </a:t>
            </a:r>
            <a:r>
              <a:rPr lang="ko-KR" altLang="en-US" sz="1600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입력 시</a:t>
            </a:r>
            <a:r>
              <a:rPr lang="en-US" altLang="ko-KR" sz="1600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유효성 체크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9556" y="6392644"/>
            <a:ext cx="472665" cy="26611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2" name="직선 연결선 21"/>
          <p:cNvCxnSpPr>
            <a:stCxn id="23" idx="1"/>
            <a:endCxn id="21" idx="0"/>
          </p:cNvCxnSpPr>
          <p:nvPr/>
        </p:nvCxnSpPr>
        <p:spPr>
          <a:xfrm flipH="1">
            <a:off x="3405889" y="4823531"/>
            <a:ext cx="2831198" cy="156911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237087" y="4408032"/>
            <a:ext cx="39168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공지 글 삭제 후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공지사항 관리 </a:t>
            </a:r>
            <a:r>
              <a:rPr lang="ko-KR" altLang="en-US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메인페이지로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이동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104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7071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1:1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문의 관리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2292" name="Picture 4" descr="C:\Users\user\Desktop\캡쳐본\관_문의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7" y="1231899"/>
            <a:ext cx="9154254" cy="3476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user\Desktop\캡쳐본\관_미답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7" y="4800215"/>
            <a:ext cx="9095630" cy="1543844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user\Desktop\캡쳐본\관_문의조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385" t="-17611" r="59729" b="17611"/>
          <a:stretch/>
        </p:blipFill>
        <p:spPr bwMode="auto">
          <a:xfrm>
            <a:off x="6865006" y="1115670"/>
            <a:ext cx="4828778" cy="94742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/>
          <p:cNvCxnSpPr>
            <a:stCxn id="12291" idx="1"/>
          </p:cNvCxnSpPr>
          <p:nvPr/>
        </p:nvCxnSpPr>
        <p:spPr>
          <a:xfrm flipH="1">
            <a:off x="1298961" y="1589380"/>
            <a:ext cx="5566045" cy="58993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2726108" y="2300195"/>
            <a:ext cx="256374" cy="250002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9593" y="1299574"/>
            <a:ext cx="3260211" cy="584775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탭 기능으로 문의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분류별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조회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미답변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모아보기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5122" name="Picture 2" descr="C:\Users\user\Desktop\캡쳐본\미답변조회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30" y="2773568"/>
            <a:ext cx="3135382" cy="4015533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982482" y="4292437"/>
            <a:ext cx="4468444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회원의 새로운 문의의 답변상태는 </a:t>
            </a:r>
            <a:r>
              <a:rPr lang="ko-KR" altLang="en-US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대기중이며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미답변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상태로 분류됨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 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54113" y="4979782"/>
            <a:ext cx="761233" cy="134508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9113" y="4676427"/>
            <a:ext cx="3179859" cy="2166271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831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0" grpId="0" animBg="1"/>
      <p:bldP spid="1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C:\Users\user\Desktop\캡쳐본\관_답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3" y="1115670"/>
            <a:ext cx="7039735" cy="42140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7071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1:1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문의 답변 등록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3" name="Picture 2" descr="C:\Users\user\Desktop\캡쳐본\관_답변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02" y="5457508"/>
            <a:ext cx="8189198" cy="10423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71412" y="1597704"/>
            <a:ext cx="2457975" cy="259257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21" idx="1"/>
            <a:endCxn id="11" idx="3"/>
          </p:cNvCxnSpPr>
          <p:nvPr/>
        </p:nvCxnSpPr>
        <p:spPr>
          <a:xfrm flipH="1">
            <a:off x="4429387" y="1917232"/>
            <a:ext cx="2575420" cy="976758"/>
          </a:xfrm>
          <a:prstGeom prst="line">
            <a:avLst/>
          </a:prstGeom>
          <a:ln w="60325">
            <a:solidFill>
              <a:srgbClr val="FFC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004807" y="1501733"/>
            <a:ext cx="2298584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회원의 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session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값을 가져와 자동입력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63716" y="4706622"/>
            <a:ext cx="2620138" cy="33075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6" name="직선 연결선 25"/>
          <p:cNvCxnSpPr>
            <a:stCxn id="27" idx="1"/>
            <a:endCxn id="25" idx="3"/>
          </p:cNvCxnSpPr>
          <p:nvPr/>
        </p:nvCxnSpPr>
        <p:spPr>
          <a:xfrm flipH="1">
            <a:off x="4683854" y="3222673"/>
            <a:ext cx="1119035" cy="164932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802889" y="2807174"/>
            <a:ext cx="398245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-.jpg / .</a:t>
            </a:r>
            <a:r>
              <a:rPr lang="en-US" altLang="ko-KR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png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/ .jpeg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만 선택가능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-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파일 미 선택 시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기본이미지 적용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1004" y="5073493"/>
            <a:ext cx="719194" cy="230093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1" name="직선 연결선 30"/>
          <p:cNvCxnSpPr>
            <a:endCxn id="30" idx="2"/>
          </p:cNvCxnSpPr>
          <p:nvPr/>
        </p:nvCxnSpPr>
        <p:spPr>
          <a:xfrm flipH="1" flipV="1">
            <a:off x="3610601" y="5303586"/>
            <a:ext cx="1632771" cy="87910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358506" y="6037948"/>
            <a:ext cx="719194" cy="306253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92544" y="4657994"/>
            <a:ext cx="4468444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회원의 새로운 문의의 답변상태가 </a:t>
            </a:r>
            <a:r>
              <a:rPr lang="ko-KR" altLang="en-US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대기중에서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관리자의 답변완료로 답변상태 변경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77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  <p:bldP spid="30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이종원 개인계획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역할분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개발환경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074" name="Picture 2" descr="C:\Users\user\Desktop\종원일정최종최종최종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20" y="1222287"/>
            <a:ext cx="11768798" cy="55597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563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761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1:1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문의 답변 완료 시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4339" name="Picture 3" descr="C:\Users\user\Desktop\캡쳐본\관_답변완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91" y="1250631"/>
            <a:ext cx="6982529" cy="51265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33958" y="6080990"/>
            <a:ext cx="719194" cy="27841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1" name="직선 연결선 10"/>
          <p:cNvCxnSpPr>
            <a:stCxn id="2050" idx="2"/>
            <a:endCxn id="21" idx="0"/>
          </p:cNvCxnSpPr>
          <p:nvPr/>
        </p:nvCxnSpPr>
        <p:spPr>
          <a:xfrm flipH="1">
            <a:off x="3653403" y="3416877"/>
            <a:ext cx="5205583" cy="266512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user\Desktop\캡쳐본\관_답변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0557"/>
          <a:stretch/>
        </p:blipFill>
        <p:spPr bwMode="auto">
          <a:xfrm>
            <a:off x="6058090" y="2602812"/>
            <a:ext cx="5601792" cy="81406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293806" y="6081998"/>
            <a:ext cx="719194" cy="27841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3293806" y="6081998"/>
            <a:ext cx="719194" cy="27740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052714" y="3790967"/>
            <a:ext cx="3357208" cy="7736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이미 답변완료 시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답변완료 버튼이 노출되지 않음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pic>
        <p:nvPicPr>
          <p:cNvPr id="6146" name="Picture 2" descr="C:\Users\user\Desktop\캡쳐본\답변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43" y="4888613"/>
            <a:ext cx="6762750" cy="1924050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0513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30902" y="0"/>
            <a:ext cx="11441852" cy="88011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3" y="3254411"/>
            <a:ext cx="2434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4000" dirty="0">
              <a:solidFill>
                <a:schemeClr val="bg1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5" name="Picture 2" descr="C:\Users\user\Desktop\KakaoTalk_20180328_0945463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09" y="158074"/>
            <a:ext cx="1165568" cy="12478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737687" y="1473537"/>
            <a:ext cx="1062421" cy="5873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김태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엽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793726" y="829103"/>
            <a:ext cx="8507642" cy="2308324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자바 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private, public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조차 모르던 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7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개월 전의 제가 팀원들과 함께 기획부터 많은 시행착오를 거치면서 우여곡절 끝에 제작을 완성 했다는 점에 놀라움과 큰 보람을 느꼈습니다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처음으로 만들어본 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MVC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기반 웹사이트 라는 점에서 잊을 수 없을 것 같습니다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개인프로젝트를 마칠 때 팀 프로젝트는 후회 없이 최선을 다해야겠다고 다짐했지만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,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나름 최선을 다했지만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,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여전히 후회와 미련이 남는 건 어쩔 수 없는 거 같습니다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발표는 지금 이 시간으로 마무리 되겠지만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,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처음 제작한 웹사이트인 만큼 더 추가 해보고 싶은 기능들을 추가하고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,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더 상세하게 수정하는 유지보수를 지속할 생각입니다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모자라지만 팀장의 역할을 맡아서 수행하면서 팀장 및 팀원의 역할이 중요함을 조금이나마 느꼈으며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,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앞으로 사회에 나가 팀원으로 소속되었을 때 지금 느꼈던 생각을 토대로 열심히 임하도록 해야겠다고 다짐했습니다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복습할 수 있는 기간이었으며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,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다양한 경험을 할 수 있었던 보람찬 프로젝트였습니다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감사합니다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40235" y="3357343"/>
            <a:ext cx="5788078" cy="1200329"/>
          </a:xfrm>
          <a:prstGeom prst="rect">
            <a:avLst/>
          </a:prstGeom>
          <a:solidFill>
            <a:schemeClr val="accent6">
              <a:lumMod val="40000"/>
              <a:lumOff val="60000"/>
              <a:alpha val="39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제 스타일은 확실히 </a:t>
            </a:r>
            <a:r>
              <a:rPr lang="ko-KR" altLang="en-US" sz="1200" b="1" dirty="0" smtClean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대충 인 거 같아요</a:t>
            </a:r>
            <a:r>
              <a:rPr lang="en-US" altLang="ko-KR" sz="1200" b="1" dirty="0" smtClean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프로젝트를 시작하고 처음 코딩을 시작했을 때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,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많은 방법들을 잊고 시작했다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하지만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,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진행되어 가면서 구현할 때 사용할 수 있는 방식이 알고 있던 것만이 아니라는 것을 알게 되었다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또한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,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혼자가 아닌 팀원들과 협동하여 웹 사이트를 만들게 되어 </a:t>
            </a:r>
            <a:r>
              <a:rPr lang="ko-KR" altLang="en-US" sz="1200" b="1" dirty="0" smtClean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더욱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 </a:t>
            </a:r>
            <a:r>
              <a:rPr lang="ko-KR" altLang="en-US" sz="1200" b="1" dirty="0" smtClean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뿌듯했다</a:t>
            </a:r>
            <a:r>
              <a:rPr lang="en-US" altLang="ko-KR" sz="1200" b="1" dirty="0" smtClean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640082" y="3642421"/>
            <a:ext cx="5201126" cy="1167371"/>
          </a:xfrm>
          <a:prstGeom prst="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이번 프로젝트를 만들면서 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Java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나 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script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부분에 대하여 많은 것을 배웠고 복습도 되었습니다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하지만 부족한 부분이 많아서 </a:t>
            </a:r>
            <a:endParaRPr lang="en-US" altLang="ko-KR" sz="1200" b="1" dirty="0" smtClean="0">
              <a:latin typeface="Noto Sans CJK KR Light" panose="020B0300000000000000" pitchFamily="34" charset="-127"/>
              <a:ea typeface="나눔고딕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공부가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더 필요하다는 걸 느꼈습니다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 </a:t>
            </a:r>
            <a:endParaRPr lang="en-US" altLang="ko-KR" sz="1200" b="1" dirty="0" smtClean="0">
              <a:latin typeface="Noto Sans CJK KR Light" panose="020B0300000000000000" pitchFamily="34" charset="-127"/>
              <a:ea typeface="나눔고딕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팀장님과 </a:t>
            </a:r>
            <a:r>
              <a:rPr lang="ko-KR" altLang="en-US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팀원들이 많은 도움을 줘서 해낼 수 있었습니다</a:t>
            </a:r>
            <a:r>
              <a:rPr lang="en-US" altLang="ko-KR" sz="1200" b="1" dirty="0">
                <a:latin typeface="Noto Sans CJK KR Light" panose="020B0300000000000000" pitchFamily="34" charset="-127"/>
                <a:ea typeface="나눔고딕"/>
                <a:cs typeface="Open Sans Light" panose="020B0306030504020204" pitchFamily="34" charset="0"/>
              </a:rPr>
              <a:t>.</a:t>
            </a:r>
            <a:endParaRPr lang="en-US" altLang="ko-KR" sz="1200" b="1" dirty="0" smtClean="0">
              <a:latin typeface="Noto Sans CJK KR Light" panose="020B0300000000000000" pitchFamily="34" charset="-127"/>
              <a:ea typeface="나눔고딕"/>
              <a:cs typeface="Open Sans Light" panose="020B0306030504020204" pitchFamily="34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837874" y="5017390"/>
            <a:ext cx="1062421" cy="393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최일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규</a:t>
            </a:r>
          </a:p>
        </p:txBody>
      </p:sp>
      <p:pic>
        <p:nvPicPr>
          <p:cNvPr id="79" name="Picture 2" descr="C:\Users\user\Desktop\KakaoTalk_20180328_0945463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152" b="27992"/>
          <a:stretch/>
        </p:blipFill>
        <p:spPr bwMode="auto">
          <a:xfrm>
            <a:off x="2023217" y="1225244"/>
            <a:ext cx="476121" cy="3664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:\Users\user\Desktop\KakaoTalk_20180328_0945463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152" b="27992"/>
          <a:stretch/>
        </p:blipFill>
        <p:spPr bwMode="auto">
          <a:xfrm>
            <a:off x="7131025" y="4747457"/>
            <a:ext cx="476121" cy="3664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1635356" y="158074"/>
            <a:ext cx="4839655" cy="587355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 후기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Picture 2" descr="C:\Users\user\Desktop\KakaoTalk_20180328_09454630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639" b="100000" l="9677" r="100000">
                        <a14:foregroundMark x1="64516" y1="91566" x2="64516" y2="91566"/>
                        <a14:foregroundMark x1="45161" y1="95181" x2="45161" y2="9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6208" r="5872"/>
          <a:stretch/>
        </p:blipFill>
        <p:spPr bwMode="auto">
          <a:xfrm>
            <a:off x="1769860" y="1876754"/>
            <a:ext cx="944734" cy="2273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6759538" y="5387292"/>
            <a:ext cx="5110831" cy="1164614"/>
          </a:xfrm>
          <a:prstGeom prst="rect">
            <a:avLst/>
          </a:prstGeom>
          <a:solidFill>
            <a:schemeClr val="accent6">
              <a:lumMod val="40000"/>
              <a:lumOff val="60000"/>
              <a:alpha val="39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힘든 시간이었다</a:t>
            </a:r>
            <a:r>
              <a:rPr lang="en-US" altLang="ko-KR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 </a:t>
            </a: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중간의 의욕을 잃어 상당히 고생하였지만</a:t>
            </a:r>
            <a:endParaRPr lang="en-US" altLang="ko-KR" sz="1200" b="1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팀원들의 응원과 도움으로 잘 해결할 수 있었다</a:t>
            </a:r>
            <a:r>
              <a:rPr lang="en-US" altLang="ko-KR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팀원으로서 맏형으로서 큰 도움이 되지 못 한 것 같아 많이 아쉽고 끝까지 믿어주고 이끌어준 팀장과 팀원들에게 감사하단 말을 전하고 싶다</a:t>
            </a:r>
            <a:r>
              <a:rPr lang="en-US" altLang="ko-KR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</a:t>
            </a: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endParaRPr lang="en-US" altLang="ko-KR" sz="1200" b="1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4909" y="5143713"/>
            <a:ext cx="6200102" cy="1441613"/>
          </a:xfrm>
          <a:prstGeom prst="rect">
            <a:avLst/>
          </a:prstGeom>
          <a:solidFill>
            <a:schemeClr val="accent1">
              <a:lumMod val="60000"/>
              <a:lumOff val="40000"/>
              <a:alpha val="39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스프링의 전반적인 구조에 대해 충분한 학습과 이해가 이루어지지 않은 </a:t>
            </a:r>
            <a:endParaRPr lang="en-US" altLang="ko-KR" sz="1200" b="1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상태에서 프로젝트를 진행하려니 처음에는 어디서부터 손을 대야 할지</a:t>
            </a:r>
            <a:endParaRPr lang="en-US" altLang="ko-KR" sz="1200" b="1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막막 했지만</a:t>
            </a:r>
            <a:r>
              <a:rPr lang="en-US" altLang="ko-KR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 </a:t>
            </a: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팀원들의 도움으로 다시 한번 학습하며  프로젝트를 끝 마칠 수 있었던 것 같고</a:t>
            </a:r>
            <a:r>
              <a:rPr lang="en-US" altLang="ko-KR" sz="1200" b="1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바쁜 일정 속에서도 차분히 기다려준  팀원들에게 고맙고</a:t>
            </a:r>
            <a:r>
              <a:rPr lang="en-US" altLang="ko-KR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!</a:t>
            </a:r>
            <a:r>
              <a:rPr lang="en-US" altLang="ko-KR" sz="1200" b="1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앞으로는 열심히 보다는 잘</a:t>
            </a:r>
            <a:r>
              <a:rPr lang="en-US" altLang="ko-KR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!</a:t>
            </a:r>
            <a:r>
              <a:rPr lang="ko-KR" altLang="en-US" sz="1200" b="1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하는 사람이 되고 싶다</a:t>
            </a:r>
            <a:r>
              <a:rPr lang="en-US" altLang="ko-KR" sz="1200" b="1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!</a:t>
            </a:r>
            <a:endParaRPr lang="en-US" altLang="ko-KR" sz="1200" b="1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40080" y="3270807"/>
            <a:ext cx="1062421" cy="393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이종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</a:p>
        </p:txBody>
      </p:sp>
      <p:pic>
        <p:nvPicPr>
          <p:cNvPr id="83" name="Picture 2" descr="C:\Users\user\Desktop\KakaoTalk_20180328_0945463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152" b="27992"/>
          <a:stretch/>
        </p:blipFill>
        <p:spPr bwMode="auto">
          <a:xfrm>
            <a:off x="6933229" y="2993570"/>
            <a:ext cx="476121" cy="3664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40235" y="2993424"/>
            <a:ext cx="1062421" cy="393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74909" y="4776628"/>
            <a:ext cx="1062421" cy="393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장윤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희</a:t>
            </a:r>
          </a:p>
        </p:txBody>
      </p:sp>
      <p:pic>
        <p:nvPicPr>
          <p:cNvPr id="82" name="Picture 2" descr="C:\Users\user\Desktop\KakaoTalk_20180328_0945463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152" b="27992"/>
          <a:stretch/>
        </p:blipFill>
        <p:spPr bwMode="auto">
          <a:xfrm>
            <a:off x="489574" y="4481474"/>
            <a:ext cx="476121" cy="3664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:\Users\user\Desktop\KakaoTalk_20180328_09454630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152" b="27992"/>
          <a:stretch/>
        </p:blipFill>
        <p:spPr bwMode="auto">
          <a:xfrm>
            <a:off x="633384" y="2687972"/>
            <a:ext cx="476121" cy="3664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219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045"/>
          <a:stretch/>
        </p:blipFill>
        <p:spPr>
          <a:xfrm rot="16200000">
            <a:off x="2667001" y="-2667001"/>
            <a:ext cx="6858001" cy="12191999"/>
          </a:xfrm>
          <a:prstGeom prst="rect">
            <a:avLst/>
          </a:prstGeom>
        </p:spPr>
      </p:pic>
      <p:sp>
        <p:nvSpPr>
          <p:cNvPr id="11" name="자유형 10"/>
          <p:cNvSpPr/>
          <p:nvPr/>
        </p:nvSpPr>
        <p:spPr>
          <a:xfrm>
            <a:off x="285750" y="288132"/>
            <a:ext cx="11620500" cy="6281737"/>
          </a:xfrm>
          <a:custGeom>
            <a:avLst/>
            <a:gdLst>
              <a:gd name="connsiteX0" fmla="*/ 0 w 11620500"/>
              <a:gd name="connsiteY0" fmla="*/ 0 h 6281737"/>
              <a:gd name="connsiteX1" fmla="*/ 2824163 w 11620500"/>
              <a:gd name="connsiteY1" fmla="*/ 0 h 6281737"/>
              <a:gd name="connsiteX2" fmla="*/ 2824163 w 11620500"/>
              <a:gd name="connsiteY2" fmla="*/ 70858 h 6281737"/>
              <a:gd name="connsiteX3" fmla="*/ 70858 w 11620500"/>
              <a:gd name="connsiteY3" fmla="*/ 70858 h 6281737"/>
              <a:gd name="connsiteX4" fmla="*/ 70858 w 11620500"/>
              <a:gd name="connsiteY4" fmla="*/ 6210879 h 6281737"/>
              <a:gd name="connsiteX5" fmla="*/ 11549642 w 11620500"/>
              <a:gd name="connsiteY5" fmla="*/ 6210879 h 6281737"/>
              <a:gd name="connsiteX6" fmla="*/ 11549642 w 11620500"/>
              <a:gd name="connsiteY6" fmla="*/ 70858 h 6281737"/>
              <a:gd name="connsiteX7" fmla="*/ 8796338 w 11620500"/>
              <a:gd name="connsiteY7" fmla="*/ 70858 h 6281737"/>
              <a:gd name="connsiteX8" fmla="*/ 8796338 w 11620500"/>
              <a:gd name="connsiteY8" fmla="*/ 0 h 6281737"/>
              <a:gd name="connsiteX9" fmla="*/ 11620500 w 11620500"/>
              <a:gd name="connsiteY9" fmla="*/ 0 h 6281737"/>
              <a:gd name="connsiteX10" fmla="*/ 11620500 w 11620500"/>
              <a:gd name="connsiteY10" fmla="*/ 6281737 h 6281737"/>
              <a:gd name="connsiteX11" fmla="*/ 0 w 11620500"/>
              <a:gd name="connsiteY11" fmla="*/ 6281737 h 628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0500" h="6281737">
                <a:moveTo>
                  <a:pt x="0" y="0"/>
                </a:moveTo>
                <a:lnTo>
                  <a:pt x="2824163" y="0"/>
                </a:lnTo>
                <a:lnTo>
                  <a:pt x="2824163" y="70858"/>
                </a:lnTo>
                <a:lnTo>
                  <a:pt x="70858" y="70858"/>
                </a:lnTo>
                <a:lnTo>
                  <a:pt x="70858" y="6210879"/>
                </a:lnTo>
                <a:lnTo>
                  <a:pt x="11549642" y="6210879"/>
                </a:lnTo>
                <a:lnTo>
                  <a:pt x="11549642" y="70858"/>
                </a:lnTo>
                <a:lnTo>
                  <a:pt x="8796338" y="70858"/>
                </a:lnTo>
                <a:lnTo>
                  <a:pt x="8796338" y="0"/>
                </a:lnTo>
                <a:lnTo>
                  <a:pt x="11620500" y="0"/>
                </a:lnTo>
                <a:lnTo>
                  <a:pt x="11620500" y="6281737"/>
                </a:lnTo>
                <a:lnTo>
                  <a:pt x="0" y="62817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Picture 3" descr="C:\Users\user\Desktop\d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276"/>
            <a:ext cx="3498850" cy="18568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74795" y="3085575"/>
            <a:ext cx="5642410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4000">
                <a:ln>
                  <a:gradFill>
                    <a:gsLst>
                      <a:gs pos="0">
                        <a:srgbClr val="EF7B36">
                          <a:alpha val="30000"/>
                        </a:srgbClr>
                      </a:gs>
                      <a:gs pos="100000">
                        <a:srgbClr val="D9A78A">
                          <a:alpha val="3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EF7B36"/>
                    </a:gs>
                    <a:gs pos="100000">
                      <a:srgbClr val="D9A78A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algn="ctr"/>
            <a:r>
              <a:rPr lang="en-US" altLang="ko-KR" sz="4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    &amp;     A</a:t>
            </a:r>
          </a:p>
        </p:txBody>
      </p:sp>
    </p:spTree>
    <p:extLst>
      <p:ext uri="{BB962C8B-B14F-4D97-AF65-F5344CB8AC3E}">
        <p14:creationId xmlns="" xmlns:p14="http://schemas.microsoft.com/office/powerpoint/2010/main" val="16506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045"/>
          <a:stretch/>
        </p:blipFill>
        <p:spPr>
          <a:xfrm rot="16200000">
            <a:off x="2667001" y="-2621281"/>
            <a:ext cx="6858001" cy="12191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2620" y="2134538"/>
            <a:ext cx="32994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000" dirty="0" smtClean="0">
                <a:ln>
                  <a:solidFill>
                    <a:schemeClr val="tx1"/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조선일보명조" panose="02030304000000000000" pitchFamily="18" charset="-127"/>
              </a:rPr>
              <a:t>THANK</a:t>
            </a:r>
          </a:p>
          <a:p>
            <a:pPr algn="dist"/>
            <a:r>
              <a:rPr lang="en-US" altLang="ko-KR" sz="4500" dirty="0" smtClean="0">
                <a:ln>
                  <a:solidFill>
                    <a:schemeClr val="tx1"/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조선일보명조" panose="02030304000000000000" pitchFamily="18" charset="-127"/>
              </a:rPr>
              <a:t>YOU FOR</a:t>
            </a:r>
          </a:p>
          <a:p>
            <a:pPr algn="dist"/>
            <a:r>
              <a:rPr lang="en-US" altLang="ko-KR" sz="4000" dirty="0" smtClean="0">
                <a:ln>
                  <a:solidFill>
                    <a:schemeClr val="tx1"/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조선일보명조" panose="02030304000000000000" pitchFamily="18" charset="-127"/>
              </a:rPr>
              <a:t>LISTENING</a:t>
            </a:r>
            <a:endParaRPr lang="ko-KR" altLang="en-US" sz="4000" dirty="0">
              <a:ln>
                <a:solidFill>
                  <a:schemeClr val="tx1"/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7657163" y="4104338"/>
            <a:ext cx="324787" cy="3247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285313" y="1972144"/>
            <a:ext cx="324787" cy="3247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flipH="1">
            <a:off x="2781299" y="6159639"/>
            <a:ext cx="6743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_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 2018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. 03.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30.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김태엽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이상훈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이종원 장윤희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 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최일규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Calibri" panose="020F0502020204030204" pitchFamily="34" charset="0"/>
              </a:rPr>
              <a:t>_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24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장윤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개인계획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122" name="Picture 2" descr="C:\Users\user\Desktop\팀프로젝트관련자료\팀프로젝트 일정 끝\윤희일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6" y="1150938"/>
            <a:ext cx="11896564" cy="56537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역할분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팀원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개발환경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63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3193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최일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규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개인계획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26" name="Picture 2" descr="C:\Users\user\Desktop\팀프로젝트관련자료\팀프로젝트 일정\일규일정최종수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" y="1167448"/>
            <a:ext cx="11896408" cy="56346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역할분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개발환경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5687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개발일정 및 개발환경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5484" y="1992628"/>
            <a:ext cx="9776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개발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OS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Windows10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64 bit, Windows7 64 bit</a:t>
            </a:r>
          </a:p>
          <a:p>
            <a:pPr algn="l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서버       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Oracle11g Enterprise Edition Release 11.2.0.1.0</a:t>
            </a:r>
          </a:p>
          <a:p>
            <a:pPr algn="l"/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웹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서버         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Tomcat 9.0.2</a:t>
            </a:r>
          </a:p>
          <a:p>
            <a:pPr algn="l"/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프레임워크     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Spring 5.0.2. RELEASE</a:t>
            </a:r>
          </a:p>
          <a:p>
            <a:pPr algn="l"/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개발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Tool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spring-tool-suite-3.9.2(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sts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),  SQL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Developer</a:t>
            </a:r>
          </a:p>
          <a:p>
            <a:pPr algn="l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개발언어               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jdk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1.8.0_144,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HTML5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CSS3, jQuery, JSP, JavaScript,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XML</a:t>
            </a:r>
          </a:p>
          <a:p>
            <a:pPr algn="l"/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Build                     maven 3.3.9</a:t>
            </a:r>
          </a:p>
          <a:p>
            <a:pPr algn="l"/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데이터베이스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모델링   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ERwin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7.3.0.1666</a:t>
            </a:r>
          </a:p>
          <a:p>
            <a:pPr algn="l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단위테스트     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Junit 4.7</a:t>
            </a:r>
          </a:p>
          <a:p>
            <a:pPr algn="l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결함테스트     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Find Bugs 3.0.2-dev-20170921-25417ff, PMD 6.2.0</a:t>
            </a:r>
          </a:p>
          <a:p>
            <a:pPr algn="l"/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문서화           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Word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PowerPoint, Excel</a:t>
            </a:r>
          </a:p>
          <a:p>
            <a:pPr algn="l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형상관리        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GitHub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2.15.1.2 (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SourceTree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2.3.5.0)</a:t>
            </a:r>
          </a:p>
          <a:p>
            <a:pPr algn="l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브라우저        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Chrome</a:t>
            </a:r>
          </a:p>
          <a:p>
            <a:pPr algn="l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                     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ObjectAid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Class Diagram 1.2.2</a:t>
            </a:r>
          </a:p>
          <a:p>
            <a:pPr algn="l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                       Google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Chart,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Google Map, Java send mail, </a:t>
            </a:r>
            <a:r>
              <a:rPr lang="en-US" altLang="ko-KR" sz="18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CKEditor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5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플러그인                </a:t>
            </a:r>
            <a:r>
              <a:rPr lang="en-US" altLang="ko-KR" sz="1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Bootstrap-3.3.7-dist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ObjectAid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UML Explorer</a:t>
            </a:r>
            <a:endParaRPr lang="en-US" altLang="ko-KR" sz="1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07332" y="1257980"/>
            <a:ext cx="6037334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개발환</a:t>
            </a:r>
            <a:r>
              <a:rPr lang="ko-KR" altLang="en-US" sz="200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경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cs typeface="Open Sans Extrabold" panose="020B0906030804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03775" y="1811580"/>
            <a:ext cx="43487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역할분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개발일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</a:t>
            </a:r>
            <a:r>
              <a:rPr lang="ko-KR" altLang="en-US" sz="14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개발환경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96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Use-case-diagram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582858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Use-case-Diagram(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Use-case-Diagram(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endParaRPr lang="ko-KR" altLang="en-US" sz="1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2" descr="C:\Users\user\Desktop\유즈최종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7" y="1208522"/>
            <a:ext cx="11238317" cy="57552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0447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3926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Use-case-diagram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582858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Use-case-Diagram(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Use-case-Diagram(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051" name="Picture 3" descr="C:\Users\user\Desktop\유즈최종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2" y="1197737"/>
            <a:ext cx="10925456" cy="56916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585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DB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26" name="Picture 2" descr="C:\Users\user\Desktop\팀프로젝트관련자료\최종최종최종팀프로젝트 결과물\팀프로젝트 개체관계도\개체관계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1" y="1157048"/>
            <a:ext cx="10405110" cy="5700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개체관계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</a:t>
            </a:r>
            <a:r>
              <a:rPr lang="en-US" altLang="ko-KR" sz="14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논리적 모델링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물리적 모델링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85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DB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2" name="Picture 2" descr="C:\Users\user\Desktop\팀프로젝트관련자료\최종최종최종팀프로젝트 결과물\팀프로젝트 테이블설계\logical 최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1161390"/>
            <a:ext cx="11715750" cy="57423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개체관계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</a:t>
            </a:r>
            <a:r>
              <a:rPr lang="en-US" altLang="ko-KR" sz="14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논리적 모델링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물리적 모델링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87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045"/>
          <a:stretch/>
        </p:blipFill>
        <p:spPr>
          <a:xfrm rot="16200000">
            <a:off x="2626361" y="-2667002"/>
            <a:ext cx="6858001" cy="121919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4232" y="0"/>
            <a:ext cx="2510365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967" y="2903515"/>
            <a:ext cx="2434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Open Sans Extrabold" panose="020B0906030804020204" pitchFamily="34" charset="0"/>
              </a:rPr>
              <a:t>CONTENTS</a:t>
            </a:r>
            <a:endParaRPr lang="ko-KR" altLang="en-US" sz="2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Open Sans Extrabold" panose="020B0906030804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7912" y="3611401"/>
            <a:ext cx="1900809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3128930" y="914400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endParaRPr lang="ko-KR" altLang="en-US" sz="28700" dirty="0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38707" y="1098856"/>
            <a:ext cx="2494594" cy="1500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개발목적 및 요구사항</a:t>
            </a:r>
            <a:endParaRPr lang="en-US" altLang="ko-KR" sz="1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개발목적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사용자 요구사항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관리자 요구사항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33301" y="914400"/>
            <a:ext cx="785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8700" dirty="0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0426" y="1034568"/>
            <a:ext cx="20412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일정 및 개발환경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역할분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담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개발 일정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(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팀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개인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)</a:t>
            </a: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개발환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경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8930" y="3826503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  <a:endParaRPr lang="ko-KR" altLang="en-US" sz="28700" dirty="0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3301" y="3826503"/>
            <a:ext cx="7344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  <a:endParaRPr lang="ko-KR" altLang="en-US" sz="28700" dirty="0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24101" y="914400"/>
            <a:ext cx="728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endParaRPr lang="ko-KR" altLang="en-US" sz="28700" dirty="0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724101" y="3826503"/>
            <a:ext cx="7409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  <a:endParaRPr lang="ko-KR" altLang="en-US" sz="28700" dirty="0"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5" name="Picture 2" descr="C:\Users\user\Desktop\KakaoTalk_20180328_0945463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1" y="1514476"/>
            <a:ext cx="1223657" cy="13100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421705" y="1034568"/>
            <a:ext cx="2836354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Use-case-Diagram</a:t>
            </a: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Use-case-Diagram(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사용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자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)</a:t>
            </a: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Use-case-Diagram(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관리자</a:t>
            </a: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14723" y="4011272"/>
            <a:ext cx="1711046" cy="1500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DB</a:t>
            </a:r>
            <a:r>
              <a:rPr lang="ko-KR" altLang="en-US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구조</a:t>
            </a:r>
            <a:endParaRPr lang="en-US" altLang="ko-KR" sz="1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개체관계도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논리적 모델링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물리적 모델링 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19094" y="3999184"/>
            <a:ext cx="1697901" cy="1500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en-US" altLang="ko-KR" sz="1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MVC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구조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논리적 모델링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물리적 모델링 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65009" y="3987096"/>
            <a:ext cx="1598515" cy="117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</a:t>
            </a:r>
            <a:r>
              <a:rPr lang="ko-KR" altLang="en-US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기능 </a:t>
            </a:r>
            <a:r>
              <a:rPr lang="en-US" altLang="ko-KR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/</a:t>
            </a:r>
            <a:r>
              <a:rPr lang="ko-KR" altLang="en-US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후기</a:t>
            </a:r>
            <a:endParaRPr lang="en-US" altLang="ko-KR" sz="19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UI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기능 설명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후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기</a:t>
            </a:r>
            <a:r>
              <a:rPr lang="ko-KR" altLang="en-US" sz="14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35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esktop\팀프로젝트관련자료\최종최종최종팀프로젝트 결과물\팀프로젝트 테이블설계\Phyjcal 최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5" y="959130"/>
            <a:ext cx="11734905" cy="6188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DB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개체관계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도</a:t>
            </a:r>
            <a:r>
              <a:rPr lang="en-US" altLang="ko-KR" sz="14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논리적 모델링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물리적 모델링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87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075" name="Picture 3" descr="C:\Users\user\Desktop\팀프로젝트관련자료\팀프로젝트 프로그램 구조(MVC)\사용자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766" b="-20766"/>
          <a:stretch/>
        </p:blipFill>
        <p:spPr bwMode="auto">
          <a:xfrm>
            <a:off x="2769979" y="1143027"/>
            <a:ext cx="2695575" cy="46634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팀프로젝트관련자료\팀프로젝트 프로그램 구조(MVC)\사용자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65" t="40444" r="183"/>
          <a:stretch/>
        </p:blipFill>
        <p:spPr bwMode="auto">
          <a:xfrm>
            <a:off x="5259814" y="1146837"/>
            <a:ext cx="2698553" cy="29336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user\Desktop\팀프로젝트관련자료\팀프로젝트 프로그램 구조(MVC)\사용자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5" y="1143027"/>
            <a:ext cx="2676525" cy="47586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esktop\팀프로젝트관련자료\팀프로젝트 프로그램 구조(MVC)\사용자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37" y="4090035"/>
            <a:ext cx="2524125" cy="1628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user\Desktop\팀프로젝트관련자료\팀프로젝트 프로그램 구조(MVC)\사용자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66" r="-3462" b="78672"/>
          <a:stretch/>
        </p:blipFill>
        <p:spPr bwMode="auto">
          <a:xfrm>
            <a:off x="163725" y="5933357"/>
            <a:ext cx="2788919" cy="9246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user\Desktop\팀프로젝트관련자료\팀프로젝트 프로그램 구조(MVC)\사용자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1550" b="59655"/>
          <a:stretch/>
        </p:blipFill>
        <p:spPr bwMode="auto">
          <a:xfrm>
            <a:off x="2775436" y="4839298"/>
            <a:ext cx="2795369" cy="18961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user\Desktop\팀프로젝트관련자료\팀프로젝트 프로그램 구조(MVC)\사용자view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874" y="589563"/>
            <a:ext cx="2276475" cy="15351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user\Desktop\팀프로젝트관련자료\팀프로젝트 프로그램 구조(MVC)\사용자view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527" y="2117127"/>
            <a:ext cx="2181225" cy="47103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user\Desktop\팀프로젝트관련자료\팀프로젝트 프로그램 구조(MVC)\사용자view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745" y="589563"/>
            <a:ext cx="1819275" cy="2409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팀프로젝트관련자료\팀프로젝트 프로그램 구조(MVC)\사용자view4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7784" b="7784"/>
          <a:stretch/>
        </p:blipFill>
        <p:spPr bwMode="auto">
          <a:xfrm>
            <a:off x="9769604" y="2968003"/>
            <a:ext cx="1495425" cy="542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Desktop\팀프로젝트관련자료\팀프로젝트 프로그램 구조(MVC)\사용자Mapp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07" y="3583024"/>
            <a:ext cx="1866900" cy="1381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93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122" name="Picture 2" descr="C:\Users\user\Desktop\팀프로젝트관련자료\팀프로젝트 프로그램 구조(MVC)\관리자1\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" y="1126618"/>
            <a:ext cx="2949893" cy="4530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user\Desktop\팀프로젝트관련자료\팀프로젝트 프로그램 구조(MVC)\관리자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47" t="23177" r="2763"/>
          <a:stretch/>
        </p:blipFill>
        <p:spPr bwMode="auto">
          <a:xfrm>
            <a:off x="2880360" y="1101089"/>
            <a:ext cx="2442210" cy="3733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팀프로젝트관련자료\팀프로젝트 프로그램 구조(MVC)\관리자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0" r="2857" b="59932"/>
          <a:stretch/>
        </p:blipFill>
        <p:spPr bwMode="auto">
          <a:xfrm>
            <a:off x="2756535" y="4861559"/>
            <a:ext cx="2566035" cy="19202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user\Desktop\팀프로젝트관련자료\팀프로젝트 프로그램 구조(MVC)\관리자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03" t="39632" r="4448"/>
          <a:stretch/>
        </p:blipFill>
        <p:spPr bwMode="auto">
          <a:xfrm>
            <a:off x="5267325" y="1101089"/>
            <a:ext cx="2371725" cy="2971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팀프로젝트관련자료\팀프로젝트 프로그램 구조(MVC)\관리자4(관리자+공용)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56" b="23520"/>
          <a:stretch/>
        </p:blipFill>
        <p:spPr bwMode="auto">
          <a:xfrm>
            <a:off x="5322570" y="4099560"/>
            <a:ext cx="2316480" cy="2533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user\Desktop\팀프로젝트관련자료\팀프로젝트 프로그램 구조(MVC)\관리자4(관리자+공용)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56" t="76495" r="19471"/>
          <a:stretch/>
        </p:blipFill>
        <p:spPr bwMode="auto">
          <a:xfrm>
            <a:off x="7639050" y="1072511"/>
            <a:ext cx="2195512" cy="7505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user\Desktop\팀프로젝트관련자료\팀프로젝트 프로그램 구조(MVC)\관리자view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9496"/>
          <a:stretch/>
        </p:blipFill>
        <p:spPr bwMode="auto">
          <a:xfrm>
            <a:off x="7670801" y="1927859"/>
            <a:ext cx="2163762" cy="42100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esktop\팀프로젝트관련자료\팀프로젝트 프로그램 구조(MVC)\관리자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95" r="396" b="76311"/>
          <a:stretch/>
        </p:blipFill>
        <p:spPr bwMode="auto">
          <a:xfrm>
            <a:off x="329726" y="5687848"/>
            <a:ext cx="2661124" cy="10939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user\Desktop\팀프로젝트관련자료\팀프로젝트 프로그램 구조(MVC)\관리자view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796" y="6166244"/>
            <a:ext cx="1290637" cy="5126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user\Desktop\팀프로젝트관련자료\팀프로젝트 프로그램 구조(MVC)\관리자Mapp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59" y="1062989"/>
            <a:ext cx="2143125" cy="1703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user\Desktop\팀프로젝트관련자료\팀프로젝트 프로그램 구조(MVC)\관리자Excel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286"/>
          <a:stretch/>
        </p:blipFill>
        <p:spPr bwMode="auto">
          <a:xfrm>
            <a:off x="9918206" y="2882405"/>
            <a:ext cx="1809750" cy="6837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811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146" name="Picture 2" descr="C:\Users\user\Desktop\팀프로젝트관련자료\팀프로젝트 프로그램 구조(MVC)\mybatis-con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10" y="2390458"/>
            <a:ext cx="2076450" cy="5546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팀프로젝트관련자료\팀프로젝트 프로그램 구조(MVC)\공용xml페이징t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390458"/>
            <a:ext cx="1943100" cy="1562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user\Desktop\팀프로젝트관련자료\팀프로젝트 프로그램 구조(MVC)\보안vi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497" y="2390458"/>
            <a:ext cx="1724025" cy="514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59867" y="1952426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mybatis-config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3010" y="1952426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공용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xml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페이징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42810" y="1952426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view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266560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 smtClean="0"/>
              <a:t>회원가입</a:t>
            </a:r>
            <a:endParaRPr lang="en-US" altLang="ko-KR" sz="2800" dirty="0" smtClean="0"/>
          </a:p>
        </p:txBody>
      </p:sp>
      <p:pic>
        <p:nvPicPr>
          <p:cNvPr id="4098" name="Picture 2" descr="C:\Users\alfo7-5\Desktop\UML Class Diagram\사용자회원가입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2950" y="1443600"/>
            <a:ext cx="7954500" cy="5202000"/>
          </a:xfrm>
          <a:prstGeom prst="rect">
            <a:avLst/>
          </a:prstGeom>
          <a:noFill/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lfo7-5\Desktop\UML Class Diagram\사용자Login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675" y="1443037"/>
            <a:ext cx="8162550" cy="520200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7659" y="1281112"/>
            <a:ext cx="5238750" cy="323849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사용자 로그인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340697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 smtClean="0"/>
              <a:t>예약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 descr="C:\Users\alfo7-5\Desktop\UML Class Diagram\사용자Reservation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7332" y="1579088"/>
            <a:ext cx="9761102" cy="5202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122" name="Picture 2" descr="C:\Users\alfo7-5\Desktop\UML Class Diagram\사용자Mypage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1950" y="1558316"/>
            <a:ext cx="8716500" cy="5202000"/>
          </a:xfrm>
          <a:prstGeom prst="rect">
            <a:avLst/>
          </a:prstGeom>
          <a:noFill/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668708" y="1286582"/>
            <a:ext cx="10105016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800" dirty="0" err="1" smtClean="0"/>
              <a:t>MyPage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회원정보수정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회원탈퇴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예약내역조회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취소내역조회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보유쿠폰내역조회</a:t>
            </a:r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sz="2400" dirty="0" smtClean="0"/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275106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 smtClean="0"/>
              <a:t>예약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메뉴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 descr="C:\Users\alfo7-5\Desktop\UML Class Diagram\사용자Menu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0195" y="1443600"/>
            <a:ext cx="7980010" cy="5202000"/>
          </a:xfrm>
          <a:prstGeom prst="rect">
            <a:avLst/>
          </a:prstGeom>
          <a:noFill/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146" name="Picture 2" descr="C:\Users\alfo7-5\Desktop\UML Class Diagram\사용자Comment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800" y="1443600"/>
            <a:ext cx="11782800" cy="5202000"/>
          </a:xfrm>
          <a:prstGeom prst="rect">
            <a:avLst/>
          </a:prstGeom>
          <a:noFill/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275106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 smtClean="0"/>
              <a:t>방문후기</a:t>
            </a:r>
            <a:endParaRPr lang="en-US" altLang="ko-KR" sz="2800" dirty="0" smtClean="0"/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1" name="자유형 10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07332" y="277099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개발목적 및 요구사항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1520" y="4088130"/>
            <a:ext cx="11125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온라인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식사 예약 서비스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를 제공하는 </a:t>
            </a:r>
            <a:r>
              <a:rPr lang="en-US" altLang="ko-KR" sz="2000" dirty="0" err="1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SpringMVC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기반 시스템 구축을 그 목적으로 한다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. 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pen Sans Extrabold" panose="020B09060308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사용자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측에서는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온라인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으로 원하는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식사의 정보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를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 </a:t>
            </a:r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확인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하고</a:t>
            </a:r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정확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하게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 예약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할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수 있으며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, </a:t>
            </a:r>
            <a:endParaRPr lang="en-US" altLang="ko-KR" sz="2000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Open Sans Extrabold" panose="020B09060308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관리자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측에서는 온라인으로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예약관리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를 보다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 용이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하게 할 수 있다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.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5008821" y="2833429"/>
            <a:ext cx="2174358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텍스트 개체 틀 3"/>
          <p:cNvSpPr txBox="1">
            <a:spLocks/>
          </p:cNvSpPr>
          <p:nvPr/>
        </p:nvSpPr>
        <p:spPr>
          <a:xfrm>
            <a:off x="1209368" y="873596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개발목적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 요구사항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 요구사항</a:t>
            </a:r>
            <a:endParaRPr lang="ko-KR" altLang="en-US" sz="1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3364967" y="209325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16" name="자유형 15"/>
          <p:cNvSpPr/>
          <p:nvPr/>
        </p:nvSpPr>
        <p:spPr>
          <a:xfrm>
            <a:off x="5020729" y="209325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B0B0B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 dirty="0"/>
          </a:p>
        </p:txBody>
      </p:sp>
      <p:sp>
        <p:nvSpPr>
          <p:cNvPr id="17" name="자유형 16"/>
          <p:cNvSpPr/>
          <p:nvPr/>
        </p:nvSpPr>
        <p:spPr>
          <a:xfrm>
            <a:off x="6676491" y="2093253"/>
            <a:ext cx="2002945" cy="1076649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  <a:solidFill>
            <a:srgbClr val="86868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24249" tIns="48006" rIns="628237" bIns="48006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600" kern="1200"/>
          </a:p>
        </p:txBody>
      </p:sp>
      <p:sp>
        <p:nvSpPr>
          <p:cNvPr id="25" name="직사각형 24"/>
          <p:cNvSpPr/>
          <p:nvPr/>
        </p:nvSpPr>
        <p:spPr>
          <a:xfrm>
            <a:off x="5357827" y="1395830"/>
            <a:ext cx="12574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개발목적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cs typeface="Open Sans Extrabold" panose="020B0906030804020204" pitchFamily="34" charset="0"/>
            </a:endParaRPr>
          </a:p>
        </p:txBody>
      </p:sp>
      <p:pic>
        <p:nvPicPr>
          <p:cNvPr id="7170" name="Picture 2" descr="C:\Users\user\Desktop\캡aa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0" b="99142" l="0" r="100000">
                        <a14:foregroundMark x1="58359" y1="14020" x2="57599" y2="12446"/>
                        <a14:foregroundMark x1="25228" y1="10157" x2="25228" y2="10157"/>
                        <a14:foregroundMark x1="56079" y1="29757" x2="56079" y2="29757"/>
                        <a14:foregroundMark x1="85258" y1="15165" x2="85258" y2="15165"/>
                        <a14:foregroundMark x1="85258" y1="33763" x2="85258" y2="33763"/>
                        <a14:backgroundMark x1="97112" y1="16881" x2="97112" y2="16881"/>
                        <a14:backgroundMark x1="91337" y1="11159" x2="91337" y2="11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787" y="2168839"/>
            <a:ext cx="870873" cy="925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캡f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5951" b="89985" l="9904" r="89936">
                        <a14:foregroundMark x1="38498" y1="19739" x2="38498" y2="19739"/>
                        <a14:foregroundMark x1="23642" y1="60813" x2="23642" y2="60813"/>
                        <a14:foregroundMark x1="67572" y1="67344" x2="67572" y2="67344"/>
                        <a14:foregroundMark x1="43610" y1="5951" x2="43610" y2="59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72" y="2185930"/>
            <a:ext cx="825455" cy="9083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esktop\캡d처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0" b="100000" l="2727" r="100000">
                        <a14:foregroundMark x1="59091" y1="13370" x2="59091" y2="13370"/>
                        <a14:foregroundMark x1="26364" y1="27012" x2="26364" y2="27012"/>
                        <a14:foregroundMark x1="33273" y1="33561" x2="33273" y2="33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123" y="2088969"/>
            <a:ext cx="827200" cy="11023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5720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539" y="1324850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 smtClean="0"/>
              <a:t>공지사항</a:t>
            </a:r>
            <a:endParaRPr lang="en-US" altLang="ko-KR" sz="2800" dirty="0" smtClean="0"/>
          </a:p>
        </p:txBody>
      </p:sp>
      <p:pic>
        <p:nvPicPr>
          <p:cNvPr id="9218" name="Picture 2" descr="C:\Users\alfo7-5\Desktop\UML Class Diagram\사용자Notice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473" y="1580333"/>
            <a:ext cx="10683454" cy="5202000"/>
          </a:xfrm>
          <a:prstGeom prst="rect">
            <a:avLst/>
          </a:prstGeom>
          <a:noFill/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170" name="Picture 2" descr="C:\Users\alfo7-5\Desktop\UML Class Diagram\사용자FAQ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668" y="1443600"/>
            <a:ext cx="10747064" cy="5202000"/>
          </a:xfrm>
          <a:prstGeom prst="rect">
            <a:avLst/>
          </a:prstGeom>
          <a:noFill/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266560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dirty="0" smtClean="0"/>
              <a:t>FAQ (</a:t>
            </a:r>
            <a:r>
              <a:rPr lang="ko-KR" altLang="en-US" sz="2800" dirty="0" err="1" smtClean="0"/>
              <a:t>자주묻는질문</a:t>
            </a:r>
            <a:r>
              <a:rPr lang="en-US" altLang="ko-KR" sz="2800" dirty="0" smtClean="0"/>
              <a:t>)</a:t>
            </a: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67659" y="1307403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dirty="0" smtClean="0"/>
              <a:t>1:1</a:t>
            </a:r>
            <a:r>
              <a:rPr lang="ko-KR" altLang="en-US" sz="2800" dirty="0" smtClean="0"/>
              <a:t>문의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 descr="C:\Users\alfo7-5\Desktop\UML Class Diagram\사용자question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4963" y="1656000"/>
            <a:ext cx="10190474" cy="5202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5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343024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관리자 로그인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387" name="Picture 3" descr="C:\Users\alfo7-5\Desktop\UML Class Diagram\관리자Login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6097" y="1940118"/>
            <a:ext cx="7948206" cy="4208964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649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67659" y="1358587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회원관리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 descr="C:\Users\alfo7-5\Desktop\UML Class Diagram\관리자Member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6727" y="1605524"/>
            <a:ext cx="8806946" cy="5202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296083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예약관리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6" name="Picture 2" descr="C:\Users\alfo7-5\Desktop\UML Class Diagram\관리자Reservation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4178" y="1596179"/>
            <a:ext cx="9236316" cy="5202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332151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쿠폰관리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 descr="C:\Users\alfo7-5\Desktop\UML Class Diagram\관리자Coupon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616" y="1656000"/>
            <a:ext cx="11383168" cy="5202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290027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800" dirty="0" smtClean="0"/>
              <a:t>통계 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예약통계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회원통계</a:t>
            </a:r>
            <a:r>
              <a:rPr lang="en-US" altLang="ko-KR" sz="2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12290" name="Picture 2" descr="C:\Users\alfo7-5\Desktop\UML Class Diagram\관리자Chart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0421" y="1588878"/>
            <a:ext cx="9697492" cy="5202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289922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후기관리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 descr="C:\Users\alfo7-5\Desktop\UML Class Diagram\관리자Comment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800" y="1604975"/>
            <a:ext cx="11782800" cy="5202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4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244279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FAQ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관리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 descr="C:\Users\alfo7-5\Desktop\UML Class Diagram\관리자FAQ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447" y="1568128"/>
            <a:ext cx="11001506" cy="52020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esktop\캡처d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37" y="1285297"/>
            <a:ext cx="1413707" cy="1268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개발목적 및 요구사항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36244" y="1365350"/>
            <a:ext cx="60373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사용자 요구사항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_1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cs typeface="Open Sans Extrabold" panose="020B090603080402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641035" y="2009700"/>
            <a:ext cx="43487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14500" y="2004620"/>
            <a:ext cx="104775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회원가입 시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이용약관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개인정보 수집 및 이용동의 후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회원가입페이지로 이동 가능하다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한번 회원 가입한 </a:t>
            </a:r>
            <a:r>
              <a:rPr lang="ko-KR" altLang="en-US" sz="2000" dirty="0" err="1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이메일로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탈퇴 전까지 재가입이 불가하다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회원 가입 시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50p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를 자동 지급받는다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.2000p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이상은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VIP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로 등급 조정된다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 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로그인 페이지에서 아이디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비밀번호 찾기를 할 수 있다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현재 예약일정이 존재 시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탈퇴가 불가하다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공지사항과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FAQ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는 회원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비회원 모두 열람만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1:1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문의는 회원만 작성 가능하고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로그인 시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내 문의 내역 페이지에서  본인의 문의만       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열람 할 수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있다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 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방문후기는 회원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비회원 모두 열람 가능하나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회원만 작성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err="1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후기글은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해당 게시물의 작성자만 수정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삭제가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개발목적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 요구사항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 요구사항</a:t>
            </a:r>
            <a:endParaRPr lang="ko-KR" altLang="en-US" sz="1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56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314773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예약메뉴관리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4" name="Picture 2" descr="C:\Users\alfo7-5\Desktop\UML Class Diagram\관리자Menu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0925" y="1540756"/>
            <a:ext cx="8218550" cy="5202000"/>
          </a:xfrm>
          <a:prstGeom prst="rect">
            <a:avLst/>
          </a:prstGeom>
          <a:noFill/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lfo7-5\Desktop\UML Class Diagram\관리자Notice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0344" y="1485243"/>
            <a:ext cx="10269986" cy="5202000"/>
          </a:xfrm>
          <a:prstGeom prst="rect">
            <a:avLst/>
          </a:prstGeom>
          <a:noFill/>
        </p:spPr>
      </p:pic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47206" y="1323318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공지사항관리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프로그램 구조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85800" y="1341942"/>
            <a:ext cx="5238750" cy="323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1:1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문의관리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 descr="C:\Users\alfo7-5\Desktop\UML Class Diagram\관리자Question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7256" y="1588879"/>
            <a:ext cx="10285888" cy="5202000"/>
          </a:xfrm>
          <a:prstGeom prst="rect">
            <a:avLst/>
          </a:prstGeom>
          <a:noFill/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6452809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MVC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공용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 UML(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 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UML(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5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045"/>
          <a:stretch/>
        </p:blipFill>
        <p:spPr>
          <a:xfrm rot="16200000">
            <a:off x="2667001" y="-2667001"/>
            <a:ext cx="6858001" cy="12191999"/>
          </a:xfrm>
          <a:prstGeom prst="rect">
            <a:avLst/>
          </a:prstGeom>
        </p:spPr>
      </p:pic>
      <p:sp>
        <p:nvSpPr>
          <p:cNvPr id="11" name="자유형 10"/>
          <p:cNvSpPr/>
          <p:nvPr/>
        </p:nvSpPr>
        <p:spPr>
          <a:xfrm>
            <a:off x="285750" y="288132"/>
            <a:ext cx="11620500" cy="6281737"/>
          </a:xfrm>
          <a:custGeom>
            <a:avLst/>
            <a:gdLst>
              <a:gd name="connsiteX0" fmla="*/ 0 w 11620500"/>
              <a:gd name="connsiteY0" fmla="*/ 0 h 6281737"/>
              <a:gd name="connsiteX1" fmla="*/ 2824163 w 11620500"/>
              <a:gd name="connsiteY1" fmla="*/ 0 h 6281737"/>
              <a:gd name="connsiteX2" fmla="*/ 2824163 w 11620500"/>
              <a:gd name="connsiteY2" fmla="*/ 70858 h 6281737"/>
              <a:gd name="connsiteX3" fmla="*/ 70858 w 11620500"/>
              <a:gd name="connsiteY3" fmla="*/ 70858 h 6281737"/>
              <a:gd name="connsiteX4" fmla="*/ 70858 w 11620500"/>
              <a:gd name="connsiteY4" fmla="*/ 6210879 h 6281737"/>
              <a:gd name="connsiteX5" fmla="*/ 11549642 w 11620500"/>
              <a:gd name="connsiteY5" fmla="*/ 6210879 h 6281737"/>
              <a:gd name="connsiteX6" fmla="*/ 11549642 w 11620500"/>
              <a:gd name="connsiteY6" fmla="*/ 70858 h 6281737"/>
              <a:gd name="connsiteX7" fmla="*/ 8796338 w 11620500"/>
              <a:gd name="connsiteY7" fmla="*/ 70858 h 6281737"/>
              <a:gd name="connsiteX8" fmla="*/ 8796338 w 11620500"/>
              <a:gd name="connsiteY8" fmla="*/ 0 h 6281737"/>
              <a:gd name="connsiteX9" fmla="*/ 11620500 w 11620500"/>
              <a:gd name="connsiteY9" fmla="*/ 0 h 6281737"/>
              <a:gd name="connsiteX10" fmla="*/ 11620500 w 11620500"/>
              <a:gd name="connsiteY10" fmla="*/ 6281737 h 6281737"/>
              <a:gd name="connsiteX11" fmla="*/ 0 w 11620500"/>
              <a:gd name="connsiteY11" fmla="*/ 6281737 h 628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0500" h="6281737">
                <a:moveTo>
                  <a:pt x="0" y="0"/>
                </a:moveTo>
                <a:lnTo>
                  <a:pt x="2824163" y="0"/>
                </a:lnTo>
                <a:lnTo>
                  <a:pt x="2824163" y="70858"/>
                </a:lnTo>
                <a:lnTo>
                  <a:pt x="70858" y="70858"/>
                </a:lnTo>
                <a:lnTo>
                  <a:pt x="70858" y="6210879"/>
                </a:lnTo>
                <a:lnTo>
                  <a:pt x="11549642" y="6210879"/>
                </a:lnTo>
                <a:lnTo>
                  <a:pt x="11549642" y="70858"/>
                </a:lnTo>
                <a:lnTo>
                  <a:pt x="8796338" y="70858"/>
                </a:lnTo>
                <a:lnTo>
                  <a:pt x="8796338" y="0"/>
                </a:lnTo>
                <a:lnTo>
                  <a:pt x="11620500" y="0"/>
                </a:lnTo>
                <a:lnTo>
                  <a:pt x="11620500" y="6281737"/>
                </a:lnTo>
                <a:lnTo>
                  <a:pt x="0" y="62817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Picture 3" descr="C:\Users\user\Desktop\d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276"/>
            <a:ext cx="3498850" cy="18568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74795" y="3072079"/>
            <a:ext cx="5642410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4000">
                <a:ln>
                  <a:gradFill>
                    <a:gsLst>
                      <a:gs pos="0">
                        <a:srgbClr val="EF7B36">
                          <a:alpha val="30000"/>
                        </a:srgbClr>
                      </a:gs>
                      <a:gs pos="100000">
                        <a:srgbClr val="D9A78A">
                          <a:alpha val="3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EF7B36"/>
                    </a:gs>
                    <a:gs pos="100000">
                      <a:srgbClr val="D9A78A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algn="ctr"/>
            <a:r>
              <a:rPr lang="en-US" altLang="ko-KR" sz="4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</a:t>
            </a:r>
            <a:r>
              <a:rPr lang="en-US" altLang="ko-KR" sz="4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UI -</a:t>
            </a:r>
          </a:p>
        </p:txBody>
      </p:sp>
    </p:spTree>
    <p:extLst>
      <p:ext uri="{BB962C8B-B14F-4D97-AF65-F5344CB8AC3E}">
        <p14:creationId xmlns="" xmlns:p14="http://schemas.microsoft.com/office/powerpoint/2010/main" val="31032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fo8-54\Desktop\스토리보드 이미지\메인페이지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179" y="2851608"/>
            <a:ext cx="5556780" cy="3311200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286123" y="2916689"/>
            <a:ext cx="5538029" cy="3236980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rot="16200000" flipV="1">
            <a:off x="1544609" y="2640238"/>
            <a:ext cx="510733" cy="8229"/>
          </a:xfrm>
          <a:prstGeom prst="line">
            <a:avLst/>
          </a:prstGeom>
          <a:ln w="60325">
            <a:solidFill>
              <a:srgbClr val="FFC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665837" y="1525508"/>
            <a:ext cx="2726726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초기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“/”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맵핑을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통해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뷰를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보여주기 전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상품 메뉴에 관련된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쿼리를 통해 호출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모델을 통해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뷰로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전달한다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2051" name="Picture 3" descr="C:\Users\alfo8-54\Desktop\스토리보드 이미지\코드\mainControll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611" y="1226021"/>
            <a:ext cx="3370132" cy="1171403"/>
          </a:xfrm>
          <a:prstGeom prst="rect">
            <a:avLst/>
          </a:prstGeom>
          <a:noFill/>
        </p:spPr>
      </p:pic>
      <p:pic>
        <p:nvPicPr>
          <p:cNvPr id="2052" name="Picture 4" descr="C:\Users\alfo8-54\Desktop\스토리보드 이미지\코드\mainController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10938" y="1258929"/>
            <a:ext cx="3883742" cy="1484270"/>
          </a:xfrm>
          <a:prstGeom prst="rect">
            <a:avLst/>
          </a:prstGeom>
          <a:noFill/>
        </p:spPr>
      </p:pic>
      <p:cxnSp>
        <p:nvCxnSpPr>
          <p:cNvPr id="29" name="직선 연결선 28"/>
          <p:cNvCxnSpPr/>
          <p:nvPr/>
        </p:nvCxnSpPr>
        <p:spPr>
          <a:xfrm rot="10800000" flipV="1">
            <a:off x="2755573" y="2512540"/>
            <a:ext cx="3711131" cy="737299"/>
          </a:xfrm>
          <a:prstGeom prst="line">
            <a:avLst/>
          </a:prstGeom>
          <a:ln w="60325">
            <a:solidFill>
              <a:srgbClr val="FFC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6153668" y="2781778"/>
            <a:ext cx="5980668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전달받은 모델을 통해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forEach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문을 이용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리스트에 존재하는 만큼 사진 이미지들을 생성한다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9440560" y="3276048"/>
            <a:ext cx="2726726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Jquery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Carousel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통해 이미지들을 연동시키고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5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초 마다 변경되게 하였다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2054" name="Picture 6" descr="C:\Users\alfo8-54\Desktop\스토리보드 이미지\코드\mainController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82676" y="3186157"/>
            <a:ext cx="3521311" cy="2514427"/>
          </a:xfrm>
          <a:prstGeom prst="rect">
            <a:avLst/>
          </a:prstGeom>
          <a:noFill/>
        </p:spPr>
      </p:pic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9448798" y="4153378"/>
            <a:ext cx="2726726" cy="161582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좌측에 있는 작은 이미지를 누르거나 시간이 지나 변경될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해당 이미지로 우측의 큰 이미지가 변경되고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해당 이미지에 저장된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data-name, data-text, data-price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불러와 하단에 있는 상품 설명의 값을 변경시킨다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6928022" y="3410465"/>
            <a:ext cx="2520778" cy="823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8088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8-54\Desktop\스토리보드 이미지\회원가입 이용약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518" y="1278106"/>
            <a:ext cx="5933403" cy="5435732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320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회원가입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이용 약관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62554" y="1219689"/>
            <a:ext cx="5958159" cy="5411769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6367840" y="5389052"/>
            <a:ext cx="5247503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동의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버튼을 누를 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필수 체크 항목에 관한 체크 박스 선택 여부를 검사하고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필수 체크 항목이 전부 선택 되었다면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“/register”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맵핑으로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폼을 전송시킨다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3075" name="Picture 3" descr="C:\Users\alfo8-54\Desktop\스토리보드 이미지\코드\Term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9618" y="2875562"/>
            <a:ext cx="3595215" cy="2454318"/>
          </a:xfrm>
          <a:prstGeom prst="rect">
            <a:avLst/>
          </a:prstGeom>
          <a:noFill/>
        </p:spPr>
      </p:pic>
      <p:pic>
        <p:nvPicPr>
          <p:cNvPr id="3076" name="Picture 4" descr="C:\Users\alfo8-54\Desktop\스토리보드 이미지\코드\Term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66096" y="1331441"/>
            <a:ext cx="2650661" cy="1419997"/>
          </a:xfrm>
          <a:prstGeom prst="rect">
            <a:avLst/>
          </a:prstGeom>
          <a:noFill/>
        </p:spPr>
      </p:pic>
      <p:cxnSp>
        <p:nvCxnSpPr>
          <p:cNvPr id="24" name="직선 화살표 연결선 23"/>
          <p:cNvCxnSpPr/>
          <p:nvPr/>
        </p:nvCxnSpPr>
        <p:spPr>
          <a:xfrm flipV="1">
            <a:off x="5890054" y="1614616"/>
            <a:ext cx="873211" cy="14004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3075" idx="1"/>
          </p:cNvCxnSpPr>
          <p:nvPr/>
        </p:nvCxnSpPr>
        <p:spPr>
          <a:xfrm flipV="1">
            <a:off x="3945924" y="4102721"/>
            <a:ext cx="2813694" cy="233103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9448801" y="1537868"/>
            <a:ext cx="268965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전체 동의 체크 박스를 클릭할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모든 체크 박스가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선택됨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으로 변경되고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해제할 경우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선택됨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 해제된다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567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fo8-54\Desktop\스토리보드 이미지\회원가입창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679" y="1713469"/>
            <a:ext cx="4392040" cy="4100856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816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 가입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(1: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아이디 중복 체크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343787" y="1944620"/>
            <a:ext cx="4302354" cy="3854818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4703805" y="3321365"/>
            <a:ext cx="719163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아이디 중복체크 창은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모달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형식으로 생성된다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중복 확인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버튼을 클릭 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텍스트 필드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입력값의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존재 여부를 확인하고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존재할 경우 하단의 사진과 같이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컨트롤러로 값을 전달한다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21" name="직선 화살표 연결선 20"/>
          <p:cNvCxnSpPr>
            <a:endCxn id="4101" idx="1"/>
          </p:cNvCxnSpPr>
          <p:nvPr/>
        </p:nvCxnSpPr>
        <p:spPr>
          <a:xfrm flipV="1">
            <a:off x="2891481" y="2042071"/>
            <a:ext cx="3688407" cy="1327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alfo8-54\Desktop\스토리보드 이미지\회원가입 아이디 중복체크 모달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9888" y="1268117"/>
            <a:ext cx="3272566" cy="1547908"/>
          </a:xfrm>
          <a:prstGeom prst="rect">
            <a:avLst/>
          </a:prstGeom>
          <a:noFill/>
        </p:spPr>
      </p:pic>
      <p:cxnSp>
        <p:nvCxnSpPr>
          <p:cNvPr id="22" name="직선 화살표 연결선 21"/>
          <p:cNvCxnSpPr>
            <a:endCxn id="41" idx="0"/>
          </p:cNvCxnSpPr>
          <p:nvPr/>
        </p:nvCxnSpPr>
        <p:spPr>
          <a:xfrm rot="16200000" flipH="1">
            <a:off x="8024955" y="3046697"/>
            <a:ext cx="512263" cy="3707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C:\Users\alfo8-54\Desktop\스토리보드 이미지\코드\IDModa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1271" y="4673042"/>
            <a:ext cx="7086600" cy="1743075"/>
          </a:xfrm>
          <a:prstGeom prst="rect">
            <a:avLst/>
          </a:prstGeom>
          <a:noFill/>
        </p:spPr>
      </p:pic>
      <p:cxnSp>
        <p:nvCxnSpPr>
          <p:cNvPr id="28" name="직선 화살표 연결선 27"/>
          <p:cNvCxnSpPr>
            <a:stCxn id="41" idx="2"/>
            <a:endCxn id="4104" idx="0"/>
          </p:cNvCxnSpPr>
          <p:nvPr/>
        </p:nvCxnSpPr>
        <p:spPr>
          <a:xfrm rot="5400000">
            <a:off x="8028299" y="4401718"/>
            <a:ext cx="497597" cy="4505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5347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lfo8-54\Desktop\스토리보드 이미지\Passwo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3247" y="3499036"/>
            <a:ext cx="4972050" cy="762000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662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 가입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(2: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비밀번호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5122" name="Picture 2" descr="C:\Users\alfo8-54\Desktop\스토리보드 이미지\코드\RegisterController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316" y="1257814"/>
            <a:ext cx="5476875" cy="1390650"/>
          </a:xfrm>
          <a:prstGeom prst="rect">
            <a:avLst/>
          </a:prstGeom>
          <a:noFill/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130361" y="2695289"/>
            <a:ext cx="5865341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전달된 값은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memberService.userIdConfirm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통해 쿼리와 통신하여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같은 데이터가 있는지 조회하여 반환한다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5123" name="Picture 3" descr="C:\Users\alfo8-54\Desktop\스토리보드 이미지\IDModa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24791" y="1204911"/>
            <a:ext cx="3031820" cy="1464147"/>
          </a:xfrm>
          <a:prstGeom prst="rect">
            <a:avLst/>
          </a:prstGeom>
          <a:noFill/>
        </p:spPr>
      </p:pic>
      <p:cxnSp>
        <p:nvCxnSpPr>
          <p:cNvPr id="21" name="직선 화살표 연결선 20"/>
          <p:cNvCxnSpPr>
            <a:stCxn id="5122" idx="3"/>
            <a:endCxn id="5123" idx="1"/>
          </p:cNvCxnSpPr>
          <p:nvPr/>
        </p:nvCxnSpPr>
        <p:spPr>
          <a:xfrm flipV="1">
            <a:off x="5580191" y="1936985"/>
            <a:ext cx="1244600" cy="1615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2924436" y="3459891"/>
            <a:ext cx="5090984" cy="832023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 descr="C:\Users\alfo8-54\Desktop\스토리보드 이미지\코드\Passwor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6865" y="4368507"/>
            <a:ext cx="5099222" cy="2448303"/>
          </a:xfrm>
          <a:prstGeom prst="rect">
            <a:avLst/>
          </a:prstGeom>
          <a:noFill/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6421381" y="4412881"/>
            <a:ext cx="4988026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비밀번호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비밀번호 확인란은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“blur”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으로 엮어 벗어날 때마다 입력란에 값이 있는지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정규식 조건을 충족 하는지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두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란의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값이 일치하는지 확인한다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919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54\Desktop\스토리보드 이미지\Email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397" y="1305483"/>
            <a:ext cx="4216658" cy="295230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7209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 가입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(3: </a:t>
            </a:r>
            <a:r>
              <a:rPr lang="ko-KR" altLang="en-US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이메일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인증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31809" y="1285103"/>
            <a:ext cx="4258959" cy="321276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8007179" y="4058654"/>
            <a:ext cx="4069492" cy="10684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인증번호 받기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버튼을 누를 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이미 존재하는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이메일인지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확인 절차를 거친 다음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Ajax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컨트롤러와 통신하여 메일을 발신한다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전송 기능은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JavaMailSender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 API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사용하였다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6147" name="Picture 3" descr="C:\Users\alfo8-54\Desktop\스토리보드 이미지\Email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873" y="1977596"/>
            <a:ext cx="3795283" cy="1623883"/>
          </a:xfrm>
          <a:prstGeom prst="rect">
            <a:avLst/>
          </a:prstGeom>
          <a:noFill/>
        </p:spPr>
      </p:pic>
      <p:cxnSp>
        <p:nvCxnSpPr>
          <p:cNvPr id="21" name="직선 화살표 연결선 20"/>
          <p:cNvCxnSpPr>
            <a:endCxn id="6147" idx="0"/>
          </p:cNvCxnSpPr>
          <p:nvPr/>
        </p:nvCxnSpPr>
        <p:spPr>
          <a:xfrm rot="10800000" flipV="1">
            <a:off x="2229516" y="1574198"/>
            <a:ext cx="1760773" cy="40339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alfo8-54\Desktop\스토리보드 이미지\Email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0237" y="1881373"/>
            <a:ext cx="5291667" cy="285750"/>
          </a:xfrm>
          <a:prstGeom prst="rect">
            <a:avLst/>
          </a:prstGeom>
          <a:noFill/>
        </p:spPr>
      </p:pic>
      <p:cxnSp>
        <p:nvCxnSpPr>
          <p:cNvPr id="23" name="직선 화살표 연결선 22"/>
          <p:cNvCxnSpPr>
            <a:endCxn id="6148" idx="0"/>
          </p:cNvCxnSpPr>
          <p:nvPr/>
        </p:nvCxnSpPr>
        <p:spPr>
          <a:xfrm>
            <a:off x="4341341" y="1433386"/>
            <a:ext cx="2984730" cy="44798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 descr="C:\Users\alfo8-54\Desktop\스토리보드 이미지\Email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0282" y="2116839"/>
            <a:ext cx="3762375" cy="1409700"/>
          </a:xfrm>
          <a:prstGeom prst="rect">
            <a:avLst/>
          </a:prstGeom>
          <a:noFill/>
        </p:spPr>
      </p:pic>
      <p:pic>
        <p:nvPicPr>
          <p:cNvPr id="6150" name="Picture 6" descr="C:\Users\alfo8-54\Desktop\스토리보드 이미지\Email5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1444" y="3769768"/>
            <a:ext cx="3284505" cy="1444096"/>
          </a:xfrm>
          <a:prstGeom prst="rect">
            <a:avLst/>
          </a:prstGeom>
          <a:noFill/>
        </p:spPr>
      </p:pic>
      <p:cxnSp>
        <p:nvCxnSpPr>
          <p:cNvPr id="30" name="직선 화살표 연결선 29"/>
          <p:cNvCxnSpPr/>
          <p:nvPr/>
        </p:nvCxnSpPr>
        <p:spPr>
          <a:xfrm rot="10800000" flipV="1">
            <a:off x="1861751" y="3377513"/>
            <a:ext cx="4374292" cy="102972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 descr="C:\Users\alfo8-54\Desktop\스토리보드 이미지\코드\mailSenderr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53995" y="4060011"/>
            <a:ext cx="4313726" cy="2596163"/>
          </a:xfrm>
          <a:prstGeom prst="rect">
            <a:avLst/>
          </a:prstGeom>
          <a:noFill/>
        </p:spPr>
      </p:pic>
      <p:cxnSp>
        <p:nvCxnSpPr>
          <p:cNvPr id="38" name="직선 연결선 37"/>
          <p:cNvCxnSpPr/>
          <p:nvPr/>
        </p:nvCxnSpPr>
        <p:spPr>
          <a:xfrm>
            <a:off x="10289059" y="4341341"/>
            <a:ext cx="1738184" cy="1588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8093676" y="4580238"/>
            <a:ext cx="1429265" cy="4119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 descr="C:\Users\alfo8-54\Desktop\스토리보드 이미지\존재하는 이메일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581127" y="2896801"/>
            <a:ext cx="2504982" cy="785513"/>
          </a:xfrm>
          <a:prstGeom prst="rect">
            <a:avLst/>
          </a:prstGeom>
          <a:noFill/>
        </p:spPr>
      </p:pic>
      <p:cxnSp>
        <p:nvCxnSpPr>
          <p:cNvPr id="48" name="직선 화살표 연결선 47"/>
          <p:cNvCxnSpPr>
            <a:endCxn id="6152" idx="2"/>
          </p:cNvCxnSpPr>
          <p:nvPr/>
        </p:nvCxnSpPr>
        <p:spPr>
          <a:xfrm rot="16200000" flipV="1">
            <a:off x="10726096" y="3789837"/>
            <a:ext cx="634313" cy="41926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9542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alfo8-54\Desktop\스토리보드 이미지\생년월일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9377" y="1809707"/>
            <a:ext cx="3714750" cy="2590800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9191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 가입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(4: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생년 월일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Date Picker)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500307" y="1812814"/>
            <a:ext cx="3808084" cy="2643856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2421924" y="4874192"/>
            <a:ext cx="6376086" cy="5606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생년 월일 기능은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JQuery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UI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의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DatePicker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API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사용하였다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기본 값은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1990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년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1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월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1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일으로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정의되었고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한글으로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표기가 되게끔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API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사용하였다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3078" name="Picture 6" descr="C:\Users\alfo8-54\Desktop\스토리보드 이미지\코드\생년월일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3242" y="2289304"/>
            <a:ext cx="7643089" cy="24145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5476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user\Desktop\캡처d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37" y="1285297"/>
            <a:ext cx="1413707" cy="1268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개발목적 및 요구사항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36244" y="1365350"/>
            <a:ext cx="6037334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사용자 요구사항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_2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cs typeface="Open Sans Extrabold" panose="020B090603080402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641035" y="2009700"/>
            <a:ext cx="43487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14500" y="2289100"/>
            <a:ext cx="104775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로그인 후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예약 가능하며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예약날짜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타임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인원수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메뉴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적용쿠폰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결제종류를 선택한다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 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장바구니에서 메뉴개수 변경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(+/-)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가능하고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장바구니의 모든 메뉴가 계산되어 보여진다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예약 시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인원수보다 메뉴 수가 작을 수 없다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예약 날짜는 익일부터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2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주 뒤까지만 선택 가능하고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날짜 선택 시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해당 날짜의 타임에</a:t>
            </a:r>
            <a:endParaRPr lang="en-US" altLang="ko-KR" sz="20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맞는 잔여 좌석 수 변경 적용된다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예약 인원수는 잔여 좌석 수를 초과 할 수 없고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1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명 이상 선택 </a:t>
            </a:r>
            <a:r>
              <a:rPr lang="ko-KR" altLang="en-US" sz="2000" dirty="0" err="1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해야한다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예약 타임은 무조건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1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개만 선택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결제가 완료되면 예약이 완료된다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12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개발목적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 요구사항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 요구사항</a:t>
            </a:r>
            <a:endParaRPr lang="ko-KR" altLang="en-US" sz="14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69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fo8-54\Desktop\스토리보드 이미지\addre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977" y="1334573"/>
            <a:ext cx="4642493" cy="850647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798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 가입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(5: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주소 검색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15330" y="1293831"/>
            <a:ext cx="4654378" cy="922147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5033319" y="1822073"/>
            <a:ext cx="4893276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주소 검색 기능은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Daum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지원하는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DaumPostCode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API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사용하였다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하단에 있는 소스가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API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기본적인 틀을 제외하곤 수정된 내용이 없다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195" name="Picture 3" descr="C:\Users\alfo8-54\Desktop\스토리보드 이미지\address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2796" y="2854453"/>
            <a:ext cx="2740526" cy="2977936"/>
          </a:xfrm>
          <a:prstGeom prst="rect">
            <a:avLst/>
          </a:prstGeom>
          <a:noFill/>
        </p:spPr>
      </p:pic>
      <p:cxnSp>
        <p:nvCxnSpPr>
          <p:cNvPr id="24" name="직선 화살표 연결선 23"/>
          <p:cNvCxnSpPr>
            <a:endCxn id="8195" idx="0"/>
          </p:cNvCxnSpPr>
          <p:nvPr/>
        </p:nvCxnSpPr>
        <p:spPr>
          <a:xfrm rot="16200000" flipH="1">
            <a:off x="2376185" y="2187578"/>
            <a:ext cx="1206885" cy="1268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C:\Users\alfo8-54\Desktop\스토리보드 이미지\코드\DAUM POS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39839" y="2463112"/>
            <a:ext cx="4779663" cy="4365346"/>
          </a:xfrm>
          <a:prstGeom prst="rect">
            <a:avLst/>
          </a:prstGeom>
          <a:noFill/>
        </p:spPr>
      </p:pic>
      <p:cxnSp>
        <p:nvCxnSpPr>
          <p:cNvPr id="27" name="직선 화살표 연결선 26"/>
          <p:cNvCxnSpPr>
            <a:stCxn id="8195" idx="3"/>
            <a:endCxn id="8196" idx="1"/>
          </p:cNvCxnSpPr>
          <p:nvPr/>
        </p:nvCxnSpPr>
        <p:spPr>
          <a:xfrm>
            <a:off x="4413322" y="4343421"/>
            <a:ext cx="626517" cy="3023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902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alfo8-54\Desktop\스토리보드 이미지\regis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28" y="3528454"/>
            <a:ext cx="895350" cy="638175"/>
          </a:xfrm>
          <a:prstGeom prst="rect">
            <a:avLst/>
          </a:prstGeom>
          <a:noFill/>
        </p:spPr>
      </p:pic>
      <p:pic>
        <p:nvPicPr>
          <p:cNvPr id="7172" name="Picture 4" descr="C:\Users\alfo8-54\Desktop\스토리보드 이미지\코드\registerJ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8625" y="1219199"/>
            <a:ext cx="4048262" cy="5504435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회원 가입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(6)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6476" y="3509810"/>
            <a:ext cx="966029" cy="666775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5181601" y="1480202"/>
            <a:ext cx="6376086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가입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버튼을 클릭 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폼에 있는 전체적인 텍스트 필드의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입력값을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체크한다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아이디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비밀번호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전화번호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생년월일은 정해진 정규식에 따라 검사하고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이외 다른 텍스트 필드는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입력값의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존재 여부를 검사한다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cxnSp>
        <p:nvCxnSpPr>
          <p:cNvPr id="20" name="직선 화살표 연결선 19"/>
          <p:cNvCxnSpPr>
            <a:endCxn id="7172" idx="1"/>
          </p:cNvCxnSpPr>
          <p:nvPr/>
        </p:nvCxnSpPr>
        <p:spPr>
          <a:xfrm>
            <a:off x="782598" y="3888262"/>
            <a:ext cx="326027" cy="8315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25145" y="1499287"/>
            <a:ext cx="3113904" cy="2710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5185720" y="2406959"/>
            <a:ext cx="6792096" cy="13619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및 주소는 텍스트필드가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2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개 이상으로 나뉘어 있기 때문에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폼을 전송하기 전에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hidden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으로 생성된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input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값을 합치고 옮겨 전송한다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또한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결혼 기념일의 값이 아무것도 없이 전송되면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NULL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값으로 전송되어 오류가 발생한다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기본값인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9999-12-31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정의해주었다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34064" y="5523471"/>
            <a:ext cx="3583460" cy="708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1" idx="3"/>
            <a:endCxn id="34" idx="1"/>
          </p:cNvCxnSpPr>
          <p:nvPr/>
        </p:nvCxnSpPr>
        <p:spPr>
          <a:xfrm flipV="1">
            <a:off x="4539049" y="1907242"/>
            <a:ext cx="642552" cy="94716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22" idx="1"/>
          </p:cNvCxnSpPr>
          <p:nvPr/>
        </p:nvCxnSpPr>
        <p:spPr>
          <a:xfrm rot="5400000" flipH="1" flipV="1">
            <a:off x="3137979" y="3475730"/>
            <a:ext cx="2435556" cy="165992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lfo8-54\Desktop\스토리보드 이미지\코드\coupon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7452" y="5383684"/>
            <a:ext cx="4800600" cy="485775"/>
          </a:xfrm>
          <a:prstGeom prst="rect">
            <a:avLst/>
          </a:prstGeom>
          <a:noFill/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5750011" y="4808289"/>
            <a:ext cx="6441989" cy="5606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가입 컨트롤러에서는 폼으로부터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전송받은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데이터를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memberService.memberInsert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</a:t>
            </a:r>
            <a:endParaRPr lang="en-US" altLang="ko-KR" sz="11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쿼리로 회원 테이블에 추가한다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4099" name="Picture 3" descr="C:\Users\alfo8-54\Desktop\스토리보드 이미지\코드\mememem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6656" y="4607998"/>
            <a:ext cx="3257550" cy="190500"/>
          </a:xfrm>
          <a:prstGeom prst="rect">
            <a:avLst/>
          </a:prstGeom>
          <a:noFill/>
        </p:spPr>
      </p:pic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5750011" y="5883327"/>
            <a:ext cx="6441989" cy="3067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진행에 문제가 없었을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새로 생성된 회원에게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회원가입 쿠폰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지급한다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214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로그인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026" name="Picture 2" descr="C:\Users\alfo8-54\Desktop\스토리보드 이미지\로그인 기본 화면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517" y="1337705"/>
            <a:ext cx="4156102" cy="3069539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492068" y="1359734"/>
            <a:ext cx="3725706" cy="2717996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123478" y="5360222"/>
            <a:ext cx="4110772" cy="13619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 화면 창은 비밀번호 입력란에서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엔터키를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자동으로 로그인 버튼이 실행된다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 버튼을 누를 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아이디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및 비밀번호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입력창에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입력값이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있는지 확인하고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각각의 조건을 충족하는지 확인한다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조건을 충족할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폼을 전송하여 컨트롤러로 이동한다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727743" y="2850293"/>
            <a:ext cx="900127" cy="304800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 rot="5400000" flipH="1" flipV="1">
            <a:off x="1334108" y="4236504"/>
            <a:ext cx="2223849" cy="23588"/>
          </a:xfrm>
          <a:prstGeom prst="line">
            <a:avLst/>
          </a:prstGeom>
          <a:ln w="60325">
            <a:solidFill>
              <a:srgbClr val="FFC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rot="5400000">
            <a:off x="2137719" y="3241596"/>
            <a:ext cx="3089197" cy="1202719"/>
          </a:xfrm>
          <a:prstGeom prst="line">
            <a:avLst/>
          </a:prstGeom>
          <a:ln w="60325">
            <a:solidFill>
              <a:srgbClr val="FFC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4345457" y="2757066"/>
            <a:ext cx="6520251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@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ModelAttribute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이용해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뷰로부터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전달받은 데이터를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loginService.loginSelect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검사한다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031" name="Picture 7" descr="C:\Users\alfo8-54\Desktop\스토리보드 이미지\코드\loginControll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0709" y="1275450"/>
            <a:ext cx="7000875" cy="695325"/>
          </a:xfrm>
          <a:prstGeom prst="rect">
            <a:avLst/>
          </a:prstGeom>
          <a:noFill/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4308387" y="1995065"/>
            <a:ext cx="6993927" cy="3067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“/login”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맵핑을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통해 컨트롤러로 이동하여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032" name="Picture 8" descr="C:\Users\alfo8-54\Desktop\스토리보드 이미지\코드\loginController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2371" y="2343965"/>
            <a:ext cx="6515100" cy="371475"/>
          </a:xfrm>
          <a:prstGeom prst="rect">
            <a:avLst/>
          </a:prstGeom>
          <a:noFill/>
        </p:spPr>
      </p:pic>
      <p:pic>
        <p:nvPicPr>
          <p:cNvPr id="1033" name="Picture 9" descr="C:\Users\alfo8-54\Desktop\스토리보드 이미지\코드\loginController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39411" y="3249741"/>
            <a:ext cx="3614563" cy="1470540"/>
          </a:xfrm>
          <a:prstGeom prst="rect">
            <a:avLst/>
          </a:prstGeom>
          <a:noFill/>
        </p:spPr>
      </p:pic>
      <p:pic>
        <p:nvPicPr>
          <p:cNvPr id="1034" name="Picture 10" descr="C:\Users\alfo8-54\Desktop\스토리보드 이미지\코드\loginController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47006" y="4872210"/>
            <a:ext cx="3372064" cy="1432731"/>
          </a:xfrm>
          <a:prstGeom prst="rect">
            <a:avLst/>
          </a:prstGeom>
          <a:noFill/>
        </p:spPr>
      </p:pic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8674443" y="3181313"/>
            <a:ext cx="3492843" cy="161582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전달받은 값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userId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암호화 관련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조회하고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Salt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암호화 정보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반환 받는다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userPw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Salt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값을 통해 암호화 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로부터 존재하는 값이 있는지 아이디와 암호화된 비밀번호를 대조하여 검색한다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8460258" y="4903022"/>
            <a:ext cx="3616411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값이 존재할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쿼리를 통해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반환받은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정보들을 세션의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“login”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으로 저장하고 메인 페이지로 이동시킨다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01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fo8-54\Desktop\스토리보드 이미지\아이디비밀번호찾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994" y="1282443"/>
            <a:ext cx="5255741" cy="2138551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아이디 찾기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FCB0BAC-FAB2-447D-BFDD-EBEBA38B5509}"/>
              </a:ext>
            </a:extLst>
          </p:cNvPr>
          <p:cNvSpPr/>
          <p:nvPr/>
        </p:nvSpPr>
        <p:spPr>
          <a:xfrm>
            <a:off x="202372" y="1283305"/>
            <a:ext cx="5209888" cy="2135398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7F76E25-9CE2-4290-A8FC-E54BDC0CAB03}"/>
              </a:ext>
            </a:extLst>
          </p:cNvPr>
          <p:cNvSpPr/>
          <p:nvPr/>
        </p:nvSpPr>
        <p:spPr>
          <a:xfrm>
            <a:off x="4670855" y="5207819"/>
            <a:ext cx="6063047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두개의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텍스트필드 값을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Controller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전송한다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Controller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에서는 받은 두 값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아이디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memberService.memberSearchByName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통해 쿼리로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 조회하고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Ajax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반환한다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값이 존재한다면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상단의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Alert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가 뜨며 없을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일치하는 정보가 없습니다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가 표시된다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14833" y="2939535"/>
            <a:ext cx="1195632" cy="281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alfo8-54\Desktop\스토리보드 이미지\아이디비밀번호찾기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1942" y="1589816"/>
            <a:ext cx="3876675" cy="1219200"/>
          </a:xfrm>
          <a:prstGeom prst="rect">
            <a:avLst/>
          </a:prstGeom>
          <a:noFill/>
        </p:spPr>
      </p:pic>
      <p:pic>
        <p:nvPicPr>
          <p:cNvPr id="1029" name="Picture 5" descr="C:\Users\alfo8-54\Desktop\스토리보드 이미지\코드\아이디비밀번호찾기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1613" y="3578825"/>
            <a:ext cx="4215249" cy="2962018"/>
          </a:xfrm>
          <a:prstGeom prst="rect">
            <a:avLst/>
          </a:prstGeom>
          <a:noFill/>
        </p:spPr>
      </p:pic>
      <p:cxnSp>
        <p:nvCxnSpPr>
          <p:cNvPr id="29" name="직선 화살표 연결선 28"/>
          <p:cNvCxnSpPr>
            <a:stCxn id="22" idx="2"/>
          </p:cNvCxnSpPr>
          <p:nvPr/>
        </p:nvCxnSpPr>
        <p:spPr>
          <a:xfrm rot="5400000">
            <a:off x="1962379" y="3524022"/>
            <a:ext cx="1153296" cy="54724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:\Users\alfo8-54\Desktop\스토리보드 이미지\코드\아이디비밀번호찾기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69707" y="3563165"/>
            <a:ext cx="7149414" cy="1136846"/>
          </a:xfrm>
          <a:prstGeom prst="rect">
            <a:avLst/>
          </a:prstGeom>
          <a:noFill/>
        </p:spPr>
      </p:pic>
      <p:cxnSp>
        <p:nvCxnSpPr>
          <p:cNvPr id="31" name="직선 화살표 연결선 30"/>
          <p:cNvCxnSpPr>
            <a:stCxn id="1029" idx="3"/>
            <a:endCxn id="1030" idx="1"/>
          </p:cNvCxnSpPr>
          <p:nvPr/>
        </p:nvCxnSpPr>
        <p:spPr>
          <a:xfrm flipV="1">
            <a:off x="4416862" y="4131588"/>
            <a:ext cx="352845" cy="92824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1028" idx="1"/>
          </p:cNvCxnSpPr>
          <p:nvPr/>
        </p:nvCxnSpPr>
        <p:spPr>
          <a:xfrm flipV="1">
            <a:off x="1935892" y="2199416"/>
            <a:ext cx="4946050" cy="32210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3694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fo8-54\Desktop\스토리보드 이미지\비밀번호찾기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923" y="1304968"/>
            <a:ext cx="4980595" cy="2039594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048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비밀번호 찾기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입력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FCB0BAC-FAB2-447D-BFDD-EBEBA38B5509}"/>
              </a:ext>
            </a:extLst>
          </p:cNvPr>
          <p:cNvSpPr/>
          <p:nvPr/>
        </p:nvSpPr>
        <p:spPr>
          <a:xfrm>
            <a:off x="218848" y="1299781"/>
            <a:ext cx="5003942" cy="2044781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7F76E25-9CE2-4290-A8FC-E54BDC0CAB03}"/>
              </a:ext>
            </a:extLst>
          </p:cNvPr>
          <p:cNvSpPr/>
          <p:nvPr/>
        </p:nvSpPr>
        <p:spPr>
          <a:xfrm>
            <a:off x="0" y="5817418"/>
            <a:ext cx="7430529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입력값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아이디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컨트롤러로 전송하여 아이디의 존재 여부를 확인하고</a:t>
            </a:r>
            <a:endParaRPr lang="en-US" altLang="ko-KR" sz="11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존재할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해당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값으로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이메일을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전송한다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 때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전송 기능은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회원가입때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인증과 동일하다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32453" y="2906583"/>
            <a:ext cx="1195632" cy="281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alfo8-54\Desktop\스토리보드 이미지\코드\비밀번호찾기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089" y="3518544"/>
            <a:ext cx="3879593" cy="2268686"/>
          </a:xfrm>
          <a:prstGeom prst="rect">
            <a:avLst/>
          </a:prstGeom>
          <a:noFill/>
        </p:spPr>
      </p:pic>
      <p:cxnSp>
        <p:nvCxnSpPr>
          <p:cNvPr id="20" name="직선 화살표 연결선 19"/>
          <p:cNvCxnSpPr>
            <a:stCxn id="22" idx="2"/>
            <a:endCxn id="2051" idx="0"/>
          </p:cNvCxnSpPr>
          <p:nvPr/>
        </p:nvCxnSpPr>
        <p:spPr>
          <a:xfrm rot="5400000">
            <a:off x="2285328" y="3073603"/>
            <a:ext cx="330500" cy="55938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54\Desktop\스토리보드 이미지\비밀번호찾기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14795" y="2549225"/>
            <a:ext cx="3657065" cy="1717975"/>
          </a:xfrm>
          <a:prstGeom prst="rect">
            <a:avLst/>
          </a:prstGeom>
          <a:noFill/>
        </p:spPr>
      </p:pic>
      <p:cxnSp>
        <p:nvCxnSpPr>
          <p:cNvPr id="24" name="직선 화살표 연결선 23"/>
          <p:cNvCxnSpPr>
            <a:stCxn id="2051" idx="3"/>
            <a:endCxn id="2052" idx="1"/>
          </p:cNvCxnSpPr>
          <p:nvPr/>
        </p:nvCxnSpPr>
        <p:spPr>
          <a:xfrm flipV="1">
            <a:off x="4110682" y="3408213"/>
            <a:ext cx="2704113" cy="124467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7F76E25-9CE2-4290-A8FC-E54BDC0CAB03}"/>
              </a:ext>
            </a:extLst>
          </p:cNvPr>
          <p:cNvSpPr/>
          <p:nvPr/>
        </p:nvSpPr>
        <p:spPr>
          <a:xfrm>
            <a:off x="9234616" y="4569386"/>
            <a:ext cx="1556952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다음 페이지에서 진행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613556" y="3915718"/>
            <a:ext cx="399533" cy="281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6" idx="2"/>
            <a:endCxn id="25" idx="0"/>
          </p:cNvCxnSpPr>
          <p:nvPr/>
        </p:nvCxnSpPr>
        <p:spPr>
          <a:xfrm rot="16200000" flipH="1">
            <a:off x="9727104" y="4283397"/>
            <a:ext cx="372207" cy="19976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874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8-54\Desktop\스토리보드 이미지\비밀번호찾기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630" y="1289865"/>
            <a:ext cx="4800213" cy="1941205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57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비밀번호 찾기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재설정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218848" y="1299781"/>
            <a:ext cx="4814471" cy="1937689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1532239" y="3426941"/>
            <a:ext cx="3155092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입력값을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폼을 통하여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Controller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전송시킨다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17124" y="2811848"/>
            <a:ext cx="1046206" cy="281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alfo8-54\Desktop\스토리보드 이미지\코드\비밀번호재설정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689" y="4028303"/>
            <a:ext cx="6742080" cy="2492848"/>
          </a:xfrm>
          <a:prstGeom prst="rect">
            <a:avLst/>
          </a:prstGeom>
          <a:noFill/>
        </p:spPr>
      </p:pic>
      <p:cxnSp>
        <p:nvCxnSpPr>
          <p:cNvPr id="27" name="직선 화살표 연결선 26"/>
          <p:cNvCxnSpPr>
            <a:stCxn id="26" idx="2"/>
            <a:endCxn id="25" idx="0"/>
          </p:cNvCxnSpPr>
          <p:nvPr/>
        </p:nvCxnSpPr>
        <p:spPr>
          <a:xfrm rot="16200000" flipH="1">
            <a:off x="2708190" y="3025346"/>
            <a:ext cx="333632" cy="46955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5" idx="2"/>
            <a:endCxn id="3075" idx="0"/>
          </p:cNvCxnSpPr>
          <p:nvPr/>
        </p:nvCxnSpPr>
        <p:spPr>
          <a:xfrm rot="16200000" flipH="1">
            <a:off x="3228701" y="3654274"/>
            <a:ext cx="255113" cy="49294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81913" y="5567406"/>
            <a:ext cx="3381634" cy="149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alfo8-54\Desktop\스토리보드 이미지\코드\비밀번호재설정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7853" y="1711153"/>
            <a:ext cx="6020493" cy="1995874"/>
          </a:xfrm>
          <a:prstGeom prst="rect">
            <a:avLst/>
          </a:prstGeom>
          <a:noFill/>
        </p:spPr>
      </p:pic>
      <p:cxnSp>
        <p:nvCxnSpPr>
          <p:cNvPr id="45" name="직선 화살표 연결선 44"/>
          <p:cNvCxnSpPr>
            <a:stCxn id="36" idx="3"/>
            <a:endCxn id="3076" idx="1"/>
          </p:cNvCxnSpPr>
          <p:nvPr/>
        </p:nvCxnSpPr>
        <p:spPr>
          <a:xfrm flipV="1">
            <a:off x="3863547" y="2709090"/>
            <a:ext cx="1904306" cy="293314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528486" y="2305221"/>
            <a:ext cx="5259859" cy="281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7512908" y="3760574"/>
            <a:ext cx="4267200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MemberVO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전달받은 데이터로 암호화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조회한 다음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해당 조회된 데이터의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Salt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가져온다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입력받은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비밀번호로 암호화를 진행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(SHA256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하여 </a:t>
            </a:r>
            <a:endParaRPr lang="en-US" altLang="ko-KR" sz="11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정보를 업데이트한다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50" name="직선 화살표 연결선 49"/>
          <p:cNvCxnSpPr>
            <a:stCxn id="47" idx="2"/>
            <a:endCxn id="48" idx="0"/>
          </p:cNvCxnSpPr>
          <p:nvPr/>
        </p:nvCxnSpPr>
        <p:spPr>
          <a:xfrm rot="16200000" flipH="1">
            <a:off x="8815516" y="2929582"/>
            <a:ext cx="1173892" cy="48809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87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Users\alfo8-54\Desktop\스토리보드 이미지\예약일시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18" y="1216439"/>
            <a:ext cx="5447888" cy="1485572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777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(1: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일시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/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인원 선택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32951" y="1219692"/>
            <a:ext cx="5494638" cy="1482319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24711" y="2736470"/>
            <a:ext cx="6112478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Jquery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UI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지원하는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DatePicker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API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사용하였다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API Method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이용하여 한글 문자열로 전부 변경하였다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날짜는 오늘로부터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14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일 후 까지만 표시가 되며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선택한 날짜는 빨간색 테두리로 감싸진다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또한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누른 날짜에 관하여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컨트롤러와 통신하여 사진 우측의 좌석 정보를 가져온다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1622853" y="1886465"/>
            <a:ext cx="4769709" cy="1647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C:\Users\alfo8-54\Desktop\스토리보드 이미지\코드\AJAX DATEPICK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799" y="1232338"/>
            <a:ext cx="5636226" cy="3257798"/>
          </a:xfrm>
          <a:prstGeom prst="rect">
            <a:avLst/>
          </a:prstGeom>
          <a:noFill/>
        </p:spPr>
      </p:pic>
      <p:sp>
        <p:nvSpPr>
          <p:cNvPr id="37" name="직사각형 36"/>
          <p:cNvSpPr/>
          <p:nvPr/>
        </p:nvSpPr>
        <p:spPr>
          <a:xfrm>
            <a:off x="6610864" y="1355125"/>
            <a:ext cx="1248033" cy="102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752334" y="1536358"/>
            <a:ext cx="473677" cy="1124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7904203" y="1257779"/>
            <a:ext cx="3678197" cy="3067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컨트롤러의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“/reservation/date”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맵핑으로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전송한다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6409036" y="4491130"/>
            <a:ext cx="5618207" cy="5606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통신을 통해 컨트롤러로부터 받은 좌석 데이터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배열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들을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JSP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의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잔여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좌석수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</a:t>
            </a:r>
            <a:endParaRPr lang="en-US" altLang="ko-KR" sz="11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      테두리 안에 있는 내용은 각각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4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개가 반복되어 예외 처리한다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9223" name="Picture 7" descr="C:\Users\alfo8-54\Desktop\스토리보드 이미지\코드\AJAX DATEPICKER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980" y="4024658"/>
            <a:ext cx="5729375" cy="1264035"/>
          </a:xfrm>
          <a:prstGeom prst="rect">
            <a:avLst/>
          </a:prstGeom>
          <a:noFill/>
        </p:spPr>
      </p:pic>
      <p:cxnSp>
        <p:nvCxnSpPr>
          <p:cNvPr id="42" name="직선 화살표 연결선 41"/>
          <p:cNvCxnSpPr>
            <a:stCxn id="37" idx="1"/>
          </p:cNvCxnSpPr>
          <p:nvPr/>
        </p:nvCxnSpPr>
        <p:spPr>
          <a:xfrm rot="10800000" flipV="1">
            <a:off x="6334898" y="1406611"/>
            <a:ext cx="275966" cy="261345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7002157" y="3023284"/>
            <a:ext cx="5020963" cy="1107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/>
          <p:cNvCxnSpPr>
            <a:stCxn id="40" idx="1"/>
            <a:endCxn id="38" idx="2"/>
          </p:cNvCxnSpPr>
          <p:nvPr/>
        </p:nvCxnSpPr>
        <p:spPr>
          <a:xfrm rot="10800000">
            <a:off x="3989174" y="2660823"/>
            <a:ext cx="2419863" cy="211064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119438" y="5294318"/>
            <a:ext cx="6215450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통신을 통하여 받은 데이터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seat_date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이용하여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해당하는 날짜의 좌석 정보를 가져와 모델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seatInfo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반환한다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302845" y="4815009"/>
            <a:ext cx="201832" cy="185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7896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:\Users\alfo8-54\Desktop\스토리보드 이미지\코드\reservationController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90" y="1235247"/>
            <a:ext cx="4521629" cy="1335033"/>
          </a:xfrm>
          <a:prstGeom prst="rect">
            <a:avLst/>
          </a:prstGeom>
          <a:noFill/>
        </p:spPr>
      </p:pic>
      <p:pic>
        <p:nvPicPr>
          <p:cNvPr id="10242" name="Picture 2" descr="C:\Users\alfo8-54\Desktop\스토리보드 이미지\메뉴선택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785" y="1215396"/>
            <a:ext cx="5003271" cy="3762250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841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(2: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메뉴 선택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5404022" y="1211454"/>
            <a:ext cx="4992130" cy="3706535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8188412" y="4952448"/>
            <a:ext cx="3995350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메뉴 선택은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JQuery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UI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지원하는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Accordion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사용했다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96561" y="1696995"/>
            <a:ext cx="3476369" cy="140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45308" y="2575831"/>
            <a:ext cx="4880920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맵핑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“/reservation”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으로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이동시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자동으로 비회원의 경우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“/menu”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맵핑을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호출한다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회원의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“/menus”(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사진 생략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이동한다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호출된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“/menu”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에서는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menuService.menuSelect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조건 없이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저장된 모든 상품 메뉴를 불러와 모델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menulist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반환한다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rot="5400000">
            <a:off x="2640228" y="2228335"/>
            <a:ext cx="1334529" cy="56841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3"/>
          </p:cNvCxnSpPr>
          <p:nvPr/>
        </p:nvCxnSpPr>
        <p:spPr>
          <a:xfrm flipV="1">
            <a:off x="4926228" y="2644346"/>
            <a:ext cx="733167" cy="48548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Picture 5" descr="C:\Users\alfo8-54\Desktop\스토리보드 이미지\코드\reservationJS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803" y="4027831"/>
            <a:ext cx="4943132" cy="2543905"/>
          </a:xfrm>
          <a:prstGeom prst="rect">
            <a:avLst/>
          </a:prstGeom>
          <a:noFill/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5235146" y="5401410"/>
            <a:ext cx="5441091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“/menu”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로부터 받은 모델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menulist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의 정보를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forEach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전부 돌리고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c:if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조건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종류가 스테이크 인 것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만을 뽑아내어 이미지를 표현했다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5239265" y="6122221"/>
            <a:ext cx="6120714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계산식이 필요한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정상가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는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받은 값 그대로가 아닌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회원가의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10%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뺀 금액이기에 중간에 자바스크립트를 삽입하여 값을 입력했다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3534032" y="4497859"/>
            <a:ext cx="1696995" cy="93087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33" idx="1"/>
          </p:cNvCxnSpPr>
          <p:nvPr/>
        </p:nvCxnSpPr>
        <p:spPr>
          <a:xfrm rot="16200000" flipH="1">
            <a:off x="4977254" y="6160292"/>
            <a:ext cx="334550" cy="18947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300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841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(3: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메뉴 선택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31806" y="1252644"/>
            <a:ext cx="2454875" cy="3706535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2636108" y="1261897"/>
            <a:ext cx="4588475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각각의 생성된 이미지에는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버튼이 개별적으로 존재한다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 버튼을 클릭 시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checkMenu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장바구니에 내역이 추가된다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1266" name="Picture 2" descr="C:\Users\alfo8-54\Desktop\스토리보드 이미지\메뉴선택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736" y="1293941"/>
            <a:ext cx="2439945" cy="3376827"/>
          </a:xfrm>
          <a:prstGeom prst="rect">
            <a:avLst/>
          </a:prstGeom>
          <a:noFill/>
        </p:spPr>
      </p:pic>
      <p:pic>
        <p:nvPicPr>
          <p:cNvPr id="11267" name="Picture 3" descr="C:\Users\alfo8-54\Desktop\스토리보드 이미지\코드\reservationJSmenuSelec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6277" y="1907317"/>
            <a:ext cx="4543425" cy="80010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3954162" y="2463113"/>
            <a:ext cx="2998574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8" name="Picture 4" descr="C:\Users\alfo8-54\Desktop\스토리보드 이미지\코드\reservationJSmenucheck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82752" y="2691371"/>
            <a:ext cx="5009248" cy="2140315"/>
          </a:xfrm>
          <a:prstGeom prst="rect">
            <a:avLst/>
          </a:prstGeom>
          <a:noFill/>
        </p:spPr>
      </p:pic>
      <p:pic>
        <p:nvPicPr>
          <p:cNvPr id="11269" name="Picture 5" descr="C:\Users\alfo8-54\Desktop\스토리보드 이미지\코드\reservationController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8205" y="4836125"/>
            <a:ext cx="5886450" cy="1400175"/>
          </a:xfrm>
          <a:prstGeom prst="rect">
            <a:avLst/>
          </a:prstGeom>
          <a:noFill/>
        </p:spPr>
      </p:pic>
      <p:sp>
        <p:nvSpPr>
          <p:cNvPr id="27" name="직사각형 26"/>
          <p:cNvSpPr/>
          <p:nvPr/>
        </p:nvSpPr>
        <p:spPr>
          <a:xfrm>
            <a:off x="7920681" y="2945026"/>
            <a:ext cx="1322173" cy="144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735862" y="6003920"/>
            <a:ext cx="7541740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넘겨받은 데이터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menu_no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는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@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ModelAttribute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자동적으로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VO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저장된다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menuService.menuSelectByNum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통해 상품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menu_no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검색하여 해당되는 정보를 쿼리를 통해 반환한다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값을 불러오는데 성공한다면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다시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Ajax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의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success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이동한다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cxnSp>
        <p:nvCxnSpPr>
          <p:cNvPr id="39" name="직선 화살표 연결선 38"/>
          <p:cNvCxnSpPr>
            <a:stCxn id="22" idx="2"/>
            <a:endCxn id="27" idx="0"/>
          </p:cNvCxnSpPr>
          <p:nvPr/>
        </p:nvCxnSpPr>
        <p:spPr>
          <a:xfrm rot="16200000" flipH="1">
            <a:off x="6854911" y="1218169"/>
            <a:ext cx="325394" cy="312831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7784758" y="4300150"/>
            <a:ext cx="576648" cy="148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7" idx="1"/>
            <a:endCxn id="11269" idx="0"/>
          </p:cNvCxnSpPr>
          <p:nvPr/>
        </p:nvCxnSpPr>
        <p:spPr>
          <a:xfrm rot="10800000" flipV="1">
            <a:off x="5601431" y="3017107"/>
            <a:ext cx="2319251" cy="181901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4431957" y="4036541"/>
            <a:ext cx="3155092" cy="191117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937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lfo8-54\Desktop\스토리보드 이미지\코드\addLis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99086"/>
            <a:ext cx="7073641" cy="5658913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705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(4: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장바구니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341870" y="1495166"/>
            <a:ext cx="3175687" cy="1083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521677" y="1555488"/>
            <a:ext cx="7541740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변수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cart_seq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는 선택한 메뉴의 갯수다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선택한 메뉴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selectedMenu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의 값을 장바구니 배열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cart_menuno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와 대조하여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이미 존재하는 값일 경우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resultnum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</a:t>
            </a:r>
            <a:endParaRPr lang="en-US" altLang="ko-KR" sz="11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i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저장하고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존재하지 않을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장바구니에 새로운 값을 추가하기 위해 임의의 값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‘9999’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저장한다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rot="5400000">
            <a:off x="1215082" y="2475470"/>
            <a:ext cx="230659" cy="741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rot="5400000">
            <a:off x="-836140" y="3192163"/>
            <a:ext cx="2850292" cy="23889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0747" y="3212756"/>
            <a:ext cx="2010032" cy="593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2529017" y="3338980"/>
            <a:ext cx="7541740" cy="3067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resultnum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‘9999’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일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장바구니에 존재하지 않는 새로운 메뉴를 선택한 것이기 때문에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배열에 새롭게 추가한다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98389" y="3908853"/>
            <a:ext cx="6577913" cy="803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7092778" y="3903272"/>
            <a:ext cx="5090984" cy="5606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장바구니에 생성된 내역을 추가하기 위해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JQuery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의 객체 생성을 이용했다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선택한 상품의 이름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가격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개수를 표현했고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+, -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버튼을 추가하였다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498390" y="4806778"/>
            <a:ext cx="2739080" cy="218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249826" y="4739411"/>
            <a:ext cx="3941805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이미 존재하는 상품의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배열의 상품 개수만 변경시킨다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151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개발목적 및 요구사항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404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4514" y="2223060"/>
            <a:ext cx="10151286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관리자는 지정된 로그인 페이지에서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ID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와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PW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로 </a:t>
            </a:r>
            <a:r>
              <a:rPr lang="ko-KR" altLang="en-US" sz="2000" dirty="0" err="1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로그인을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하면 관리자 페이지로 이동한다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회원관리에서 탭 기능으로 회원등급 및 회원상태 조회를 할 수 있다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회원관리에서 회원등급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(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일반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/VIP)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변경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포인트 수정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쿠폰지급이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생일쿠폰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결혼기념쿠폰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/VIP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쿠폰은 매일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0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시에 조건 확인 후 자동 지급 처리된다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신규 쿠폰을 생성 시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회원관리페이지에서 지급 가능한 쿠폰 종류가 추가된다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레스토랑 관리에서 메뉴추가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수정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삭제와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탭 기능으로 메뉴종류별 조회가 가능하다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  <a:endParaRPr lang="en-US" altLang="ko-KR" sz="20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예약관리에서는 선택한 예약건의 예약상태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(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사용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미사용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취소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)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변경 가능 상태로 변경되고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미사용상태만 수정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취소 선택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40714" y="1366720"/>
            <a:ext cx="60373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관리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자</a:t>
            </a: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 요구사항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_1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cs typeface="Open Sans Extrabold" panose="020B090603080402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5345" y="2004620"/>
            <a:ext cx="43487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C:\Users\user\Desktop\캡dd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1" y="1293179"/>
            <a:ext cx="2145719" cy="1132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개발목적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 요구사항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 요구사항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012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 descr="C:\Users\alfo8-54\Desktop\스토리보드 이미지\코드\cart_plus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941" y="2826951"/>
            <a:ext cx="4924425" cy="2105025"/>
          </a:xfrm>
          <a:prstGeom prst="rect">
            <a:avLst/>
          </a:prstGeom>
          <a:noFill/>
        </p:spPr>
      </p:pic>
      <p:pic>
        <p:nvPicPr>
          <p:cNvPr id="13315" name="Picture 3" descr="C:\Users\alfo8-54\Desktop\스토리보드 이미지\메뉴장바구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819" y="1240138"/>
            <a:ext cx="6431679" cy="1511300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7619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(5: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장바구니 추가 버튼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06405" y="1235710"/>
            <a:ext cx="6475627" cy="1524423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340447" y="3466666"/>
            <a:ext cx="3760570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addList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()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저장된 배열을 전부 검사하여 배열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값중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선택한 메뉴와 정보가 일치하는 것을 찾는다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219567" y="2108887"/>
            <a:ext cx="98855" cy="148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6" name="Picture 4" descr="C:\Users\alfo8-54\Desktop\스토리보드 이미지\코드\cart_minu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06079" y="1400861"/>
            <a:ext cx="4933950" cy="4200525"/>
          </a:xfrm>
          <a:prstGeom prst="rect">
            <a:avLst/>
          </a:prstGeom>
          <a:noFill/>
        </p:spPr>
      </p:pic>
      <p:cxnSp>
        <p:nvCxnSpPr>
          <p:cNvPr id="25" name="직선 화살표 연결선 24"/>
          <p:cNvCxnSpPr>
            <a:stCxn id="42" idx="1"/>
          </p:cNvCxnSpPr>
          <p:nvPr/>
        </p:nvCxnSpPr>
        <p:spPr>
          <a:xfrm rot="10800000" flipV="1">
            <a:off x="1416913" y="2183027"/>
            <a:ext cx="4802655" cy="6590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9" idx="3"/>
          </p:cNvCxnSpPr>
          <p:nvPr/>
        </p:nvCxnSpPr>
        <p:spPr>
          <a:xfrm flipV="1">
            <a:off x="6425514" y="1556952"/>
            <a:ext cx="873210" cy="61989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339015" y="2104769"/>
            <a:ext cx="86499" cy="144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1285107" y="4970070"/>
            <a:ext cx="3760570" cy="5606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개수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나타내는 배열에 원래 값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+ 1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새로 저장하고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상단 사진의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갯수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부분의 표현되는 숫자를 변경한다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32485" y="3192163"/>
            <a:ext cx="3398110" cy="160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422291" y="1779374"/>
            <a:ext cx="3398110" cy="160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7" idx="3"/>
            <a:endCxn id="34" idx="0"/>
          </p:cNvCxnSpPr>
          <p:nvPr/>
        </p:nvCxnSpPr>
        <p:spPr>
          <a:xfrm>
            <a:off x="3830595" y="3272482"/>
            <a:ext cx="1390137" cy="19418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8" idx="1"/>
            <a:endCxn id="34" idx="0"/>
          </p:cNvCxnSpPr>
          <p:nvPr/>
        </p:nvCxnSpPr>
        <p:spPr>
          <a:xfrm rot="10800000" flipV="1">
            <a:off x="5220733" y="1859692"/>
            <a:ext cx="2201559" cy="160697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409934" y="3064475"/>
            <a:ext cx="3991233" cy="196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7113376" y="5616740"/>
            <a:ext cx="4971531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만약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개수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나타내는 배열의 값이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1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이라면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테이블의 해당 행을 삭제하고 배열에서 값을 삭제한 뒤 앞으로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땡겨준다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91681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C:\Users\alfo8-54\Desktop\스토리보드 이미지\코드\쿠폰내역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527" y="1261462"/>
            <a:ext cx="6377372" cy="2033673"/>
          </a:xfrm>
          <a:prstGeom prst="rect">
            <a:avLst/>
          </a:prstGeom>
          <a:noFill/>
        </p:spPr>
      </p:pic>
      <p:pic>
        <p:nvPicPr>
          <p:cNvPr id="14338" name="Picture 2" descr="C:\Users\alfo8-54\Desktop\스토리보드 이미지\쿠폰내역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2031" y="2424301"/>
            <a:ext cx="5568781" cy="897247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841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(6: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쿠폰 적용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6549077" y="2405487"/>
            <a:ext cx="5626447" cy="856697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33631" y="1779371"/>
            <a:ext cx="6133072" cy="1276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6495538" y="1258924"/>
            <a:ext cx="5696462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초기에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“/reservation”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맵핑을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통해 페이지를 불러올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회원은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“/menus”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거친다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 때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정보를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memberService.memberCoupon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통해 검사하여 쿠폰을 보유하고 있는지 확인하고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보유중일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경우 해당 정보를 모델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memberCouponInfo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반환했다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또한 앞의 방법들과 같이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forEach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문을 이용하여 쿠폰을 표시하였다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14341" name="Picture 5" descr="C:\Users\alfo8-54\Desktop\스토리보드 이미지\코드\selectCoup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3449" y="3370848"/>
            <a:ext cx="5284443" cy="3322138"/>
          </a:xfrm>
          <a:prstGeom prst="rect">
            <a:avLst/>
          </a:prstGeom>
          <a:noFill/>
        </p:spPr>
      </p:pic>
      <p:cxnSp>
        <p:nvCxnSpPr>
          <p:cNvPr id="30" name="직선 화살표 연결선 29"/>
          <p:cNvCxnSpPr>
            <a:stCxn id="47" idx="3"/>
          </p:cNvCxnSpPr>
          <p:nvPr/>
        </p:nvCxnSpPr>
        <p:spPr>
          <a:xfrm>
            <a:off x="6466703" y="2417805"/>
            <a:ext cx="889686" cy="37482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1804822" y="2788508"/>
            <a:ext cx="300681" cy="424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9630032" y="3289551"/>
            <a:ext cx="2561968" cy="5606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이곳에 생성되는 칸은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selectCoupon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클래스를 지닌다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cxnSp>
        <p:nvCxnSpPr>
          <p:cNvPr id="39" name="직선 화살표 연결선 38"/>
          <p:cNvCxnSpPr>
            <a:stCxn id="33" idx="1"/>
            <a:endCxn id="14341" idx="3"/>
          </p:cNvCxnSpPr>
          <p:nvPr/>
        </p:nvCxnSpPr>
        <p:spPr>
          <a:xfrm rot="10800000" flipV="1">
            <a:off x="6507892" y="3000633"/>
            <a:ext cx="5296930" cy="203128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6544961" y="6061583"/>
            <a:ext cx="5630563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쿠폰을 사용하지 않겠습니다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제외한 다른 칸을 누를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클릭 이벤트가 적용된다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행에 있는 데이터 값을 불러와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(6)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결제정보 및 최종 예약하기에 적용된다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29148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lfo8-54\Desktop\스토리보드 이미지\메뉴고객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213" y="1308229"/>
            <a:ext cx="6211090" cy="2061047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798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(7: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고객 정보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31802" y="1293378"/>
            <a:ext cx="6227809" cy="2084136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379309" y="1618735"/>
            <a:ext cx="980302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5704701" y="4512870"/>
            <a:ext cx="5630563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정보와 동일합니다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체크 박스를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클릭시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실행되는 이벤트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세션에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저장되있는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모델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“login”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전화번호와 이메일 값을 불러와 </a:t>
            </a:r>
            <a:r>
              <a:rPr lang="ko-KR" altLang="en-US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뷰에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입력한다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15363" name="Picture 3" descr="C:\Users\alfo8-54\Desktop\스토리보드 이미지\코드\inputi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1767" y="1922506"/>
            <a:ext cx="4733925" cy="2514600"/>
          </a:xfrm>
          <a:prstGeom prst="rect">
            <a:avLst/>
          </a:prstGeom>
          <a:noFill/>
        </p:spPr>
      </p:pic>
      <p:cxnSp>
        <p:nvCxnSpPr>
          <p:cNvPr id="21" name="직선 화살표 연결선 20"/>
          <p:cNvCxnSpPr>
            <a:endCxn id="15363" idx="0"/>
          </p:cNvCxnSpPr>
          <p:nvPr/>
        </p:nvCxnSpPr>
        <p:spPr>
          <a:xfrm>
            <a:off x="6400800" y="1696995"/>
            <a:ext cx="2577930" cy="22551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rot="10800000">
            <a:off x="2924432" y="2010032"/>
            <a:ext cx="4300152" cy="155695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236941" y="2973858"/>
            <a:ext cx="2483708" cy="1169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1003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alfo8-54\Desktop\스토리보드 이미지\메뉴결제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46201"/>
            <a:ext cx="6366933" cy="2332789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841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(8: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결제 정보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14868" y="1293378"/>
            <a:ext cx="6404465" cy="2372689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6561437" y="1668070"/>
            <a:ext cx="5630563" cy="3067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주문 금액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할인금액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총 결제 금액은 장바구니의 정보가 변경될 때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동시에 변경된다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713452" y="3276600"/>
            <a:ext cx="1248948" cy="436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44066" y="1777999"/>
            <a:ext cx="838199" cy="499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 descr="C:\Users\alfo8-54\Desktop\스토리보드 이미지\코드\tab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3793" y="3133196"/>
            <a:ext cx="4162425" cy="2876550"/>
          </a:xfrm>
          <a:prstGeom prst="rect">
            <a:avLst/>
          </a:prstGeom>
          <a:noFill/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047772" y="5418803"/>
            <a:ext cx="1634296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다음 페이지에서 진행</a:t>
            </a:r>
            <a:endParaRPr lang="en-US" altLang="ko-KR" sz="11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25" name="직선 화살표 연결선 24"/>
          <p:cNvCxnSpPr>
            <a:endCxn id="20" idx="0"/>
          </p:cNvCxnSpPr>
          <p:nvPr/>
        </p:nvCxnSpPr>
        <p:spPr>
          <a:xfrm rot="16200000" flipH="1">
            <a:off x="2735810" y="4289692"/>
            <a:ext cx="1710401" cy="5478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095066" y="5291666"/>
            <a:ext cx="4123268" cy="499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6" idx="0"/>
            <a:endCxn id="41" idx="2"/>
          </p:cNvCxnSpPr>
          <p:nvPr/>
        </p:nvCxnSpPr>
        <p:spPr>
          <a:xfrm rot="5400000" flipH="1" flipV="1">
            <a:off x="7608287" y="3523235"/>
            <a:ext cx="3316845" cy="22001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654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Users\alfo8-54\Desktop\스토리보드 이미지\코드\reserv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746" y="1329151"/>
            <a:ext cx="7922097" cy="5467267"/>
          </a:xfrm>
          <a:prstGeom prst="rect">
            <a:avLst/>
          </a:prstGeom>
          <a:noFill/>
        </p:spPr>
      </p:pic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841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(9: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하기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)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FCB0BAC-FAB2-447D-BFDD-EBEBA38B5509}"/>
              </a:ext>
            </a:extLst>
          </p:cNvPr>
          <p:cNvSpPr/>
          <p:nvPr/>
        </p:nvSpPr>
        <p:spPr>
          <a:xfrm>
            <a:off x="114869" y="1293378"/>
            <a:ext cx="7982926" cy="5564622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711145" y="1338556"/>
            <a:ext cx="4658498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페이지에 있는 입력된 값들은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@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ModelAttribute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VO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저장된다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61320" y="2173415"/>
            <a:ext cx="3337469" cy="281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13720" y="3182550"/>
            <a:ext cx="2789653" cy="120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77331" y="4533555"/>
            <a:ext cx="2163577" cy="120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97244" y="5266724"/>
            <a:ext cx="3127405" cy="145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731740" y="2133508"/>
            <a:ext cx="7249297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VO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의 값들을 </a:t>
            </a: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reservationService.reservationInsert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쿼리로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입력한다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endParaRPr lang="en-US" altLang="ko-KR" sz="11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332205" y="2936697"/>
            <a:ext cx="7249297" cy="3067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seatService.updateSeat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통해 예약 인원 수 만큼을 좌석 정보에서 빼고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최신화 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2986216" y="4378319"/>
            <a:ext cx="7249297" cy="3067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쿠폰을 사용했을 경우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정보에서 쿠폰을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“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 완료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”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최신화 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57F76E25-9CE2-4290-A8FC-E54BDC0CAB03}"/>
              </a:ext>
            </a:extLst>
          </p:cNvPr>
          <p:cNvSpPr/>
          <p:nvPr/>
        </p:nvSpPr>
        <p:spPr>
          <a:xfrm>
            <a:off x="3653481" y="5152675"/>
            <a:ext cx="8217243" cy="34624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매 예약 시마다 결제 금액의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0.1%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는 포인트로 적립된다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총 금액 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 1000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통해 추가될 포인트를 계산하고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최신화 한다</a:t>
            </a:r>
            <a:r>
              <a:rPr lang="en-US" altLang="ko-KR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1425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1424" y="4148335"/>
            <a:ext cx="97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UI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pic>
        <p:nvPicPr>
          <p:cNvPr id="1026" name="Picture 2" descr="C:\Users\ll19l\Desktop\스샷\mypage_m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999" y="1699260"/>
            <a:ext cx="6718741" cy="3397408"/>
          </a:xfrm>
          <a:prstGeom prst="rect">
            <a:avLst/>
          </a:prstGeom>
          <a:noFill/>
        </p:spPr>
      </p:pic>
      <p:pic>
        <p:nvPicPr>
          <p:cNvPr id="1027" name="Picture 3" descr="C:\Users\ll19l\Desktop\스샷\mypage_main_cod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4798" y="3055620"/>
            <a:ext cx="4217349" cy="3014345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6846514" y="1003173"/>
            <a:ext cx="4515147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상단 메뉴 바에서 로그인 시 나타나는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MyPage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눌렀을 때 메인 화면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로그인할 때 저장된 세션에서 회원아이디와 넘버를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불러오고 데이터베이스에 있는 값을 쿼리를 거쳐 로그인 한 회원의 등급과 포인트를 나타내고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예약내역과 취소내역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문의내역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보유쿠폰의 개수를 표시한다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18810" y="4905103"/>
            <a:ext cx="3925390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hape 13"/>
          <p:cNvCxnSpPr>
            <a:endCxn id="11" idx="3"/>
          </p:cNvCxnSpPr>
          <p:nvPr/>
        </p:nvCxnSpPr>
        <p:spPr>
          <a:xfrm rot="5400000">
            <a:off x="9962061" y="3851910"/>
            <a:ext cx="1995352" cy="431074"/>
          </a:xfrm>
          <a:prstGeom prst="bentConnector2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ll19l\Desktop\스샷\K-00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7721" y="4487091"/>
            <a:ext cx="2525439" cy="2093187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2600325" y="3575685"/>
            <a:ext cx="215265" cy="95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15665" y="3573780"/>
            <a:ext cx="215265" cy="95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231005" y="3573780"/>
            <a:ext cx="215265" cy="95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46345" y="3573780"/>
            <a:ext cx="215265" cy="95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2694432" y="3803904"/>
            <a:ext cx="24688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24" idx="2"/>
          </p:cNvCxnSpPr>
          <p:nvPr/>
        </p:nvCxnSpPr>
        <p:spPr>
          <a:xfrm>
            <a:off x="5153978" y="3669030"/>
            <a:ext cx="9334" cy="13487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7" idx="2"/>
          </p:cNvCxnSpPr>
          <p:nvPr/>
        </p:nvCxnSpPr>
        <p:spPr>
          <a:xfrm>
            <a:off x="2707958" y="3670935"/>
            <a:ext cx="4762" cy="1329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468880" y="4504944"/>
            <a:ext cx="2450592" cy="2054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stCxn id="19" idx="2"/>
          </p:cNvCxnSpPr>
          <p:nvPr/>
        </p:nvCxnSpPr>
        <p:spPr>
          <a:xfrm>
            <a:off x="3523298" y="3669030"/>
            <a:ext cx="190" cy="13487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23" idx="2"/>
          </p:cNvCxnSpPr>
          <p:nvPr/>
        </p:nvCxnSpPr>
        <p:spPr>
          <a:xfrm>
            <a:off x="4338638" y="3669030"/>
            <a:ext cx="1714" cy="13487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1" idx="1"/>
          </p:cNvCxnSpPr>
          <p:nvPr/>
        </p:nvCxnSpPr>
        <p:spPr>
          <a:xfrm flipH="1">
            <a:off x="4980432" y="5065123"/>
            <a:ext cx="1838378" cy="25668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7" idx="0"/>
          </p:cNvCxnSpPr>
          <p:nvPr/>
        </p:nvCxnSpPr>
        <p:spPr>
          <a:xfrm flipV="1">
            <a:off x="3694176" y="3852672"/>
            <a:ext cx="225552" cy="65227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9704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2050" name="Picture 2" descr="C:\Users\ll19l\Desktop\스샷\reservation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996" y="1499616"/>
            <a:ext cx="6743903" cy="3467100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7352482" y="1984629"/>
            <a:ext cx="4515147" cy="170816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MyPage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메인이나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왼쪽 사이드메뉴에서 예약내역을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클릭 시 나타나는 예약내역 페이지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로그인할 때 저장된 세션에서 회원번호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member_no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값을 불러와서 예약 상태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컬럼에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사용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미사용값을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비교하고 리스트로 정보를 나타낸다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2052" name="Picture 4" descr="C:\Users\ll19l\Desktop\스샷\reservationList_cod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0197" y="3644900"/>
            <a:ext cx="5228809" cy="32131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275985" y="5682706"/>
            <a:ext cx="3951514" cy="1567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029200" y="3700272"/>
            <a:ext cx="2389632" cy="1975104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ll19l\Desktop\스샷\K-0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953" y="5219832"/>
            <a:ext cx="3214175" cy="114757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9854184" y="5082236"/>
            <a:ext cx="877163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쿼리문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29728" y="5073528"/>
            <a:ext cx="3005328" cy="1408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56816" y="2511552"/>
            <a:ext cx="4754880" cy="591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rot="16200000" flipV="1">
            <a:off x="6191971" y="3531150"/>
            <a:ext cx="2105427" cy="9318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0" idx="3"/>
            <a:endCxn id="20" idx="1"/>
          </p:cNvCxnSpPr>
          <p:nvPr/>
        </p:nvCxnSpPr>
        <p:spPr>
          <a:xfrm>
            <a:off x="6227499" y="5761083"/>
            <a:ext cx="1502229" cy="1653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ll19l\Desktop\KakaoTalk_20180330_11412708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56580" y="3169920"/>
            <a:ext cx="4760979" cy="469392"/>
          </a:xfrm>
          <a:prstGeom prst="rect">
            <a:avLst/>
          </a:prstGeom>
          <a:noFill/>
        </p:spPr>
      </p:pic>
      <p:sp>
        <p:nvSpPr>
          <p:cNvPr id="29" name="직사각형 28"/>
          <p:cNvSpPr/>
          <p:nvPr/>
        </p:nvSpPr>
        <p:spPr>
          <a:xfrm>
            <a:off x="1956816" y="3169920"/>
            <a:ext cx="4767072" cy="481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alfo7-5\Desktop\65p 추가img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17988" y="3797642"/>
            <a:ext cx="4536700" cy="1250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7511426" y="3800780"/>
            <a:ext cx="4557006" cy="125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925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2050" name="Picture 2" descr="C:\Users\ll19l\Desktop\스샷\reservation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996" y="1499616"/>
            <a:ext cx="6743903" cy="3467100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6889186" y="1490853"/>
            <a:ext cx="451514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예약 취소 버튼을 누르면 환불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모달창이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뜨고 환불 금액 안내와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자동계산되어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환불금액이 출력된다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6146" name="Picture 2" descr="C:\Users\ll19l\Desktop\스샷\K-0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3520" y="3324439"/>
            <a:ext cx="5276025" cy="2934311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1493520" y="3322320"/>
            <a:ext cx="5285232" cy="295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11240" y="2745105"/>
            <a:ext cx="361950" cy="140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5" idx="2"/>
          </p:cNvCxnSpPr>
          <p:nvPr/>
        </p:nvCxnSpPr>
        <p:spPr>
          <a:xfrm flipH="1">
            <a:off x="5844540" y="2886075"/>
            <a:ext cx="447675" cy="4286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ll19l\Desktop\스샷\K-01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1679" y="2682239"/>
            <a:ext cx="4664103" cy="3491611"/>
          </a:xfrm>
          <a:prstGeom prst="rect">
            <a:avLst/>
          </a:prstGeom>
          <a:noFill/>
        </p:spPr>
      </p:pic>
      <p:sp>
        <p:nvSpPr>
          <p:cNvPr id="30" name="직사각형 29"/>
          <p:cNvSpPr/>
          <p:nvPr/>
        </p:nvSpPr>
        <p:spPr>
          <a:xfrm>
            <a:off x="7065264" y="2682240"/>
            <a:ext cx="4681728" cy="3499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7839456" y="2133600"/>
            <a:ext cx="10180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30" idx="0"/>
          </p:cNvCxnSpPr>
          <p:nvPr/>
        </p:nvCxnSpPr>
        <p:spPr>
          <a:xfrm>
            <a:off x="8345424" y="2121408"/>
            <a:ext cx="1060704" cy="5608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139696" y="4608576"/>
            <a:ext cx="2481072" cy="957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6148" idx="1"/>
            <a:endCxn id="35" idx="3"/>
          </p:cNvCxnSpPr>
          <p:nvPr/>
        </p:nvCxnSpPr>
        <p:spPr>
          <a:xfrm flipH="1">
            <a:off x="4620768" y="4428045"/>
            <a:ext cx="2440911" cy="6590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138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3074" name="Picture 2" descr="C:\Users\ll19l\Desktop\스샷\reservationCanc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185" y="1482851"/>
            <a:ext cx="6850379" cy="3392167"/>
          </a:xfrm>
          <a:prstGeom prst="rect">
            <a:avLst/>
          </a:prstGeom>
          <a:noFill/>
        </p:spPr>
      </p:pic>
      <p:pic>
        <p:nvPicPr>
          <p:cNvPr id="3075" name="Picture 3" descr="C:\Users\ll19l\Desktop\스샷\reservationCancel_cod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5218" y="3304413"/>
            <a:ext cx="5068638" cy="3114675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7006534" y="1541145"/>
            <a:ext cx="4515147" cy="170816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MyPage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메인이나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왼쪽 사이드메뉴에서 예약취소내역을 클릭 시 나타나는 예약취소내역 페이지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로그인할 때 저장된 세션에서 회원번호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member_no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값을 불러와서 예약 상태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컬럼에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취소값을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비교하고 리스트로 정보를 나타낸다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53312" y="4616577"/>
            <a:ext cx="4956048" cy="1054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99488" y="2426208"/>
            <a:ext cx="5010912" cy="52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22" idx="1"/>
          </p:cNvCxnSpPr>
          <p:nvPr/>
        </p:nvCxnSpPr>
        <p:spPr>
          <a:xfrm flipV="1">
            <a:off x="5961888" y="4440936"/>
            <a:ext cx="652272" cy="1676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ll19l\Desktop\스샷\K-01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8064" y="3950198"/>
            <a:ext cx="4452238" cy="989912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6614160" y="3938016"/>
            <a:ext cx="4450080" cy="1005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6102096" y="3145536"/>
            <a:ext cx="1036320" cy="79857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rot="10800000" flipV="1">
            <a:off x="6376416" y="3267456"/>
            <a:ext cx="4949952" cy="2237232"/>
          </a:xfrm>
          <a:prstGeom prst="bentConnector3">
            <a:avLst>
              <a:gd name="adj1" fmla="val -246"/>
            </a:avLst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8233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5122" name="Picture 2" descr="C:\Users\ll19l\Desktop\스샷\coupon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225" y="1676400"/>
            <a:ext cx="6801142" cy="3319780"/>
          </a:xfrm>
          <a:prstGeom prst="rect">
            <a:avLst/>
          </a:prstGeom>
          <a:noFill/>
        </p:spPr>
      </p:pic>
      <p:pic>
        <p:nvPicPr>
          <p:cNvPr id="5123" name="Picture 3" descr="C:\Users\ll19l\Desktop\스샷\couponList_cod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2506" y="4127261"/>
            <a:ext cx="4384993" cy="1961315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6712507" y="1711834"/>
            <a:ext cx="4515147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MyPage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메인이나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왼쪽 사이드메뉴에서 쿠폰조회를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클릭 시 나타나는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한 회원이 가지고 있는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쿠폰을 나타내는 페이지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로그인할 때 저장된 세션에서 회원번호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member_no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값을 불러와서 데이터베이스에서 리스트 정보를 나타낸다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095488" y="5151120"/>
            <a:ext cx="2383536" cy="134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029968" y="2663952"/>
            <a:ext cx="4590288" cy="341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ll19l\Desktop\스샷\K-01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1872" y="4146025"/>
            <a:ext cx="4974082" cy="1356568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1267968" y="4145280"/>
            <a:ext cx="4980432" cy="1353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9607298" y="3700272"/>
            <a:ext cx="103630" cy="1408176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19" idx="2"/>
          </p:cNvCxnSpPr>
          <p:nvPr/>
        </p:nvCxnSpPr>
        <p:spPr>
          <a:xfrm flipV="1">
            <a:off x="3755136" y="3005328"/>
            <a:ext cx="569976" cy="11216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0" idx="3"/>
          </p:cNvCxnSpPr>
          <p:nvPr/>
        </p:nvCxnSpPr>
        <p:spPr>
          <a:xfrm flipH="1" flipV="1">
            <a:off x="6248400" y="4821936"/>
            <a:ext cx="1865376" cy="4267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283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캡dd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1" y="1293179"/>
            <a:ext cx="2145719" cy="11325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개발목적 및 요구사항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404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40714" y="2004620"/>
            <a:ext cx="101512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예약관리에서 예약상태를 취소로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수정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환불금액은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자동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계산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입력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처리된다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취소예약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탭에서 해당 예약의 환불상태를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버튼으로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환불처리 가능하다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예약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취소내역은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전체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특정기간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이름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휴대폰번호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뒤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4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자리로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조회가능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조회된 목록을 엑셀로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문서화 할 수 있다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공지사항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FAQ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관리는 관리자만이 등록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수정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삭제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1:1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문의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FAQ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관리는 탭 기능으로 유형별  조회가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새로운 문의는 답변상태가 </a:t>
            </a:r>
            <a:r>
              <a:rPr lang="ko-KR" altLang="en-US" sz="2000" dirty="0" err="1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미답변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관리자가 답변을 완료 시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답변완료로 변경된다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방문후기관리는 회원이 게시한 방문후기 글 삭제만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</a:p>
          <a:p>
            <a:pPr marL="85725" indent="-85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시간대별 예약비율현황으로 예약통계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회원 남녀비율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&amp;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등급비율로 회원통계를 내어</a:t>
            </a:r>
            <a:endParaRPr lang="en-US" altLang="ko-KR" sz="20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조회된 통계를 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PDF</a:t>
            </a:r>
            <a:r>
              <a:rPr lang="ko-KR" altLang="en-US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문서화 다운 가능하다</a:t>
            </a:r>
            <a:r>
              <a:rPr lang="en-US" altLang="ko-KR" sz="2000" dirty="0" smtClean="0">
                <a:latin typeface="굴림" panose="020B0600000101010101" pitchFamily="50" charset="-127"/>
                <a:ea typeface="굴림" panose="020B0600000101010101" pitchFamily="50" charset="-127"/>
                <a:cs typeface="Open Sans Light" panose="020B0306030504020204" pitchFamily="34" charset="0"/>
              </a:rPr>
              <a:t>.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9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900" dirty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굴림" panose="020B0600000101010101" pitchFamily="50" charset="-127"/>
              <a:ea typeface="굴림" panose="020B060000010101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40714" y="1366720"/>
            <a:ext cx="60373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관리자 요구사항 </a:t>
            </a:r>
            <a:r>
              <a:rPr lang="en-US" altLang="ko-KR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_2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cs typeface="Open Sans Extrabold" panose="020B090603080402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5345" y="2004620"/>
            <a:ext cx="43487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개발목적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사용자 요구사항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관리자 요구사항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11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21" name="직사각형 20"/>
          <p:cNvSpPr/>
          <p:nvPr/>
        </p:nvSpPr>
        <p:spPr>
          <a:xfrm>
            <a:off x="6854134" y="949833"/>
            <a:ext cx="4515147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위에서 본 리스트들은 한 개의 리스트를 나타내는 것이 아니고 여러 개의 리스트를 나타내야 하기 때문에 전부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jsp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파일에서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반복문을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통해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한 회원이 가지고 있는 각각의 값을 리스트로 나타낸다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아래의 소스는 예약취소내역의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jsp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파일에서 가져온 소스이다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.)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해당 부분은 메뉴 개수 별 출력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choose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문 이다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.)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6146" name="Picture 2" descr="C:\Users\ll19l\Desktop\스샷\List데이터 출력방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7260" y="1830206"/>
            <a:ext cx="5380990" cy="3934641"/>
          </a:xfrm>
          <a:prstGeom prst="rect">
            <a:avLst/>
          </a:prstGeom>
          <a:noFill/>
        </p:spPr>
      </p:pic>
      <p:pic>
        <p:nvPicPr>
          <p:cNvPr id="6147" name="Picture 3" descr="C:\Users\ll19l\Desktop\스샷\List데이터 출력방식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8622" y="3062922"/>
            <a:ext cx="6007158" cy="349027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18032" y="3133344"/>
            <a:ext cx="4693920" cy="2670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11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4098" name="Picture 2" descr="C:\Users\ll19l\Desktop\완료\mypage_m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783" y="1676400"/>
            <a:ext cx="6801794" cy="3320098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6907474" y="1506093"/>
            <a:ext cx="4515147" cy="1061829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MyPage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메인에서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문의 내역을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클릭 시 상단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메뉴바에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있는 고객센터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-&gt; 1:1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문의 리스트를 불러온다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4099" name="Picture 3" descr="C:\Users\ll19l\Desktop\스샷\K-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3839" y="4853940"/>
            <a:ext cx="6564322" cy="766128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0D96F15-0431-4CD8-827E-0386012B5F8C}"/>
              </a:ext>
            </a:extLst>
          </p:cNvPr>
          <p:cNvSpPr/>
          <p:nvPr/>
        </p:nvSpPr>
        <p:spPr>
          <a:xfrm>
            <a:off x="3974744" y="3066005"/>
            <a:ext cx="841096" cy="64493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846320" y="3749040"/>
            <a:ext cx="624840" cy="110490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ll19l\Desktop\스샷\mypage_main_view2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2218" y="3200409"/>
            <a:ext cx="4864735" cy="124522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753600" y="4968240"/>
            <a:ext cx="554736" cy="140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930640" y="5303520"/>
            <a:ext cx="45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468368" y="2743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6154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7170" name="Picture 2" descr="C:\Users\ll19l\Desktop\스샷\updatePasswo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108" y="1737359"/>
            <a:ext cx="6697072" cy="3268981"/>
          </a:xfrm>
          <a:prstGeom prst="rect">
            <a:avLst/>
          </a:prstGeom>
          <a:noFill/>
        </p:spPr>
      </p:pic>
      <p:pic>
        <p:nvPicPr>
          <p:cNvPr id="7171" name="Picture 3" descr="C:\Users\ll19l\Desktop\스샷\updatePassword_cod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5052" y="3816096"/>
            <a:ext cx="4025264" cy="2919984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6854134" y="1266027"/>
            <a:ext cx="4515147" cy="235449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MyPage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메인에서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내 정보 수정을 누르면 비밀번호    확인 창으로 이동한다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세션에서 회원의 아이디를 가지고 오고 데이터베이스에서 세션에서 가져온 회원의 아이디와 입력된 비밀번호가 일치하게 되면 로그인 되어있는 회원의 모든 정보를 가지고 다음페이지로 넘어간다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만약 비밀번호가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5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번 일치하지 않으면 경고 창과  함께 로그아웃 되어 로그인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페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이지로 이동하게 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68496" y="4401312"/>
            <a:ext cx="1987296" cy="2151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6022848" y="3621024"/>
            <a:ext cx="3017522" cy="1566672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59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8194" name="Picture 2" descr="C:\Users\ll19l\Desktop\스샷\upd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609" y="1592580"/>
            <a:ext cx="6648025" cy="4091940"/>
          </a:xfrm>
          <a:prstGeom prst="rect">
            <a:avLst/>
          </a:prstGeom>
          <a:noFill/>
        </p:spPr>
      </p:pic>
      <p:pic>
        <p:nvPicPr>
          <p:cNvPr id="8195" name="Picture 3" descr="C:\Users\ll19l\Desktop\스샷\update_cod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3362370"/>
            <a:ext cx="4621848" cy="2785700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6854134" y="1298112"/>
            <a:ext cx="4515147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비밀번호를 확인하고 들어온 정보 수정에서는 변경 할 수 없는 회원의 이름과 몇몇 정보는 표시만 해주고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이메일과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같이 변경 가능한 정보는 입력된 값으로 업데이트한다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비밀번호는 변경하려고 하면 입력을 하고 입력이 되어있지 않으면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쿼리문에서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조건을 걸어 비밀번호는 업데이트 셋에 포함시키지 않는다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8196" name="Picture 4" descr="C:\Users\ll19l\Desktop\스샷\K-0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06341" y="4069080"/>
            <a:ext cx="3604023" cy="25019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8729472" y="2895600"/>
            <a:ext cx="19080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9680448" y="2901696"/>
            <a:ext cx="24384" cy="109728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235696" y="4005072"/>
            <a:ext cx="3633216" cy="2554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01312" y="4791456"/>
            <a:ext cx="1920240" cy="128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6339840" y="4846320"/>
            <a:ext cx="1901952" cy="609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1902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9218" name="Picture 2" descr="C:\Users\ll19l\Desktop\스샷\outPasswo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76" y="1400683"/>
            <a:ext cx="7374636" cy="3587769"/>
          </a:xfrm>
          <a:prstGeom prst="rect">
            <a:avLst/>
          </a:prstGeom>
          <a:noFill/>
        </p:spPr>
      </p:pic>
      <p:pic>
        <p:nvPicPr>
          <p:cNvPr id="9219" name="Picture 3" descr="C:\Users\ll19l\Desktop\스샷\outPassword_cod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344" y="3625596"/>
            <a:ext cx="4249167" cy="3036888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6499042" y="3229737"/>
            <a:ext cx="451514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MyPage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메인에서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내 회원탈퇴를 누르면 비밀번호     확인 창으로 이동한다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세션에서 회원의 아이디를 가지고 오고 데이터베이스에서 세션에서 가져온 회원의 아이디와 입력된 비밀번호가 일치하게 되면 로그인 되어 있는 회원의 모든 정보를 가지고 다음페이지로 넘어간다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만약 비밀번호가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5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번 일치하지 않으면 경고 창과 함께 로그아웃 되어 레스토랑 로그인 페이지로 이동하게 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 err="1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50848" y="4224528"/>
            <a:ext cx="1798320" cy="2255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21" idx="1"/>
          </p:cNvCxnSpPr>
          <p:nvPr/>
        </p:nvCxnSpPr>
        <p:spPr>
          <a:xfrm flipH="1">
            <a:off x="3316224" y="4568565"/>
            <a:ext cx="3182818" cy="350907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31707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0242" name="Picture 2" descr="C:\Users\ll19l\Desktop\스샷\ou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833" y="1813560"/>
            <a:ext cx="6537289" cy="3180398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6564574" y="599313"/>
            <a:ext cx="4515147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비밀번호를 확인 후 회원탈퇴로 오게 되면 간단한 안내문과 함께 회원탈퇴를 진행하게 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회원탈퇴를 진행하기 위해서는 예약된 상태가 없어야 하는데 만약 확인을 누르고 예약된 상태가 있으면 경고 창과 함께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MyPage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메인 화면으로 가게 되고 그렇지 않다면 탈퇴 완료 창으로 이동하게 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 err="1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0243" name="Picture 3" descr="C:\Users\ll19l\Desktop\스샷\outCod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8860" y="2788920"/>
            <a:ext cx="4730599" cy="379888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05728" y="4821936"/>
            <a:ext cx="2194560" cy="155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1" idx="3"/>
          </p:cNvCxnSpPr>
          <p:nvPr/>
        </p:nvCxnSpPr>
        <p:spPr>
          <a:xfrm flipH="1">
            <a:off x="8400288" y="2639568"/>
            <a:ext cx="2529840" cy="2959608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035502" y="4214241"/>
            <a:ext cx="4515147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탈퇴를 하게 되면 데이터베이스를 삭제하는 것이 아니라 상태를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‘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탈퇴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’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상태로 바꾸어 준다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탈퇴 후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할 땐 상태를 비교하여 탈퇴상태면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할 수 없다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 err="1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4098" name="Picture 2" descr="C:\Users\ll19l\Desktop\스샷\K-00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7152" y="5734061"/>
            <a:ext cx="3680524" cy="899848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1603248" y="5730240"/>
            <a:ext cx="3688080" cy="920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901440" y="3712464"/>
            <a:ext cx="213360" cy="115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64224" y="5809488"/>
            <a:ext cx="1213104" cy="134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5" idx="1"/>
            <a:endCxn id="23" idx="3"/>
          </p:cNvCxnSpPr>
          <p:nvPr/>
        </p:nvCxnSpPr>
        <p:spPr>
          <a:xfrm flipH="1">
            <a:off x="5291328" y="5876544"/>
            <a:ext cx="1072896" cy="31394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7705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21" name="직사각형 20"/>
          <p:cNvSpPr/>
          <p:nvPr/>
        </p:nvSpPr>
        <p:spPr>
          <a:xfrm>
            <a:off x="8804122" y="2896187"/>
            <a:ext cx="1835575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탈퇴 결과 화면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세션을 초기화한다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 err="1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1266" name="Picture 2" descr="C:\Users\ll19l\Desktop\스샷\outfa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705" y="1546860"/>
            <a:ext cx="5986196" cy="3073905"/>
          </a:xfrm>
          <a:prstGeom prst="rect">
            <a:avLst/>
          </a:prstGeom>
          <a:noFill/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30D96F15-0431-4CD8-827E-0386012B5F8C}"/>
              </a:ext>
            </a:extLst>
          </p:cNvPr>
          <p:cNvSpPr/>
          <p:nvPr/>
        </p:nvSpPr>
        <p:spPr>
          <a:xfrm>
            <a:off x="416204" y="1511524"/>
            <a:ext cx="6053176" cy="3136676"/>
          </a:xfrm>
          <a:prstGeom prst="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 descr="C:\Users\ll19l\Desktop\스샷\K-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0910" y="4571976"/>
            <a:ext cx="6879273" cy="1786824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0D96F15-0431-4CD8-827E-0386012B5F8C}"/>
              </a:ext>
            </a:extLst>
          </p:cNvPr>
          <p:cNvSpPr/>
          <p:nvPr/>
        </p:nvSpPr>
        <p:spPr>
          <a:xfrm>
            <a:off x="4277367" y="4574764"/>
            <a:ext cx="6929476" cy="1650776"/>
          </a:xfrm>
          <a:prstGeom prst="rect">
            <a:avLst/>
          </a:prstGeom>
          <a:noFill/>
          <a:ln w="31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6371846" y="2438400"/>
            <a:ext cx="2546602" cy="968501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2"/>
          </p:cNvCxnSpPr>
          <p:nvPr/>
        </p:nvCxnSpPr>
        <p:spPr>
          <a:xfrm flipH="1">
            <a:off x="9078687" y="3634851"/>
            <a:ext cx="643223" cy="832646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7332" y="277099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- </a:t>
            </a:r>
            <a:r>
              <a:rPr lang="en-US" altLang="ko-KR" sz="32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MyPage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12280" y="1735768"/>
            <a:ext cx="4885508" cy="69705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 탈퇴 결과 화면과 예약된 상태가 존재할 때 결과 화면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MyPage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메인화면으로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돌아가 예약현황을 볼 수 있게 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endParaRPr lang="en-US" altLang="ko-KR" sz="1400" dirty="0" err="1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28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354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레스토랑 소개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3314" name="Picture 2" descr="C:\Users\ll19l\Desktop\스샷\screencapture-192-168-0-103-8080-info-info-15223157612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332" y="1775460"/>
            <a:ext cx="6840947" cy="334518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6686494" y="1643253"/>
            <a:ext cx="4515147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상단 </a:t>
            </a:r>
            <a:r>
              <a:rPr lang="ko-KR" altLang="en-US" sz="1400" dirty="0" err="1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메뉴바에</a:t>
            </a:r>
            <a:r>
              <a:rPr lang="ko-KR" altLang="en-US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 레스토랑 소개 페이지다</a:t>
            </a:r>
            <a:r>
              <a:rPr lang="en-US" altLang="ko-KR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Jsp</a:t>
            </a:r>
            <a:r>
              <a:rPr lang="ko-KR" altLang="en-US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파일로 간단한 레스토랑의 각오와 좌석의 종류와 수 주소 등 레스토랑의 정보를 나타낸다</a:t>
            </a:r>
            <a:r>
              <a:rPr lang="en-US" altLang="ko-KR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굳이 데이터베이스에 저장된 값을 들고 오는 것이 없어  </a:t>
            </a:r>
            <a:r>
              <a:rPr lang="ko-KR" altLang="en-US" sz="1400" dirty="0" err="1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매핑</a:t>
            </a:r>
            <a:r>
              <a:rPr lang="ko-KR" altLang="en-US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 명 지정을 위한 </a:t>
            </a:r>
            <a:r>
              <a:rPr lang="en-US" altLang="ko-KR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Controller</a:t>
            </a:r>
            <a:r>
              <a:rPr lang="ko-KR" altLang="en-US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와 </a:t>
            </a:r>
            <a:r>
              <a:rPr lang="en-US" altLang="ko-KR" sz="1400" dirty="0" err="1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jsp</a:t>
            </a:r>
            <a:r>
              <a:rPr lang="ko-KR" altLang="en-US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파일로만 구성되어 있다</a:t>
            </a:r>
            <a:r>
              <a:rPr lang="en-US" altLang="ko-KR" sz="1400" dirty="0" smtClean="0">
                <a:latin typeface="나눔고딕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>
              <a:latin typeface="나눔고딕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3315" name="Picture 3" descr="C:\Users\ll19l\Desktop\스샷\K-0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3220" y="3825239"/>
            <a:ext cx="3537233" cy="2657475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6498771" y="4480560"/>
            <a:ext cx="3363686" cy="9405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9411789" y="3716383"/>
            <a:ext cx="620485" cy="796834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369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4338" name="Picture 2" descr="C:\Users\ll19l\Desktop\스샷\screencapture-192-168-0-103-8080-info-way-15223157760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1734381"/>
            <a:ext cx="6835458" cy="3378321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6701734" y="1368933"/>
            <a:ext cx="451514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상단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메뉴바에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오시는 길 페이지다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Jsp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파일로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구글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맵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API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사용하여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구글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맵에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좌표를 입력하여 위치를 마크하고 레스토랑을 찾아올 수 있는 교통수단별 정보를 나타낸다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(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미래능력개발교육원에 이미지파일을 사용하였다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,)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굳이 데이터베이스에 저장된 값을 들고 오는 것이 없어 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매핑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명 지정을 위한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Controller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와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jsp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파일로만 구성되어 있다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3315" name="Picture 3" descr="C:\Users\ll19l\Desktop\스샷\K-0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241" y="4352571"/>
            <a:ext cx="2886040" cy="2168243"/>
          </a:xfrm>
          <a:prstGeom prst="rect">
            <a:avLst/>
          </a:prstGeom>
          <a:noFill/>
        </p:spPr>
      </p:pic>
      <p:pic>
        <p:nvPicPr>
          <p:cNvPr id="14339" name="Picture 3" descr="C:\Users\ll19l\Desktop\스샷\K-0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251" y="4076701"/>
            <a:ext cx="3198109" cy="2567940"/>
          </a:xfrm>
          <a:prstGeom prst="rect">
            <a:avLst/>
          </a:prstGeom>
          <a:noFill/>
        </p:spPr>
      </p:pic>
      <p:pic>
        <p:nvPicPr>
          <p:cNvPr id="14340" name="Picture 4" descr="C:\Users\ll19l\Desktop\스샷\K-00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9060" y="4569439"/>
            <a:ext cx="4097338" cy="395943"/>
          </a:xfrm>
          <a:prstGeom prst="rect">
            <a:avLst/>
          </a:prstGeom>
          <a:noFill/>
        </p:spPr>
      </p:pic>
      <p:cxnSp>
        <p:nvCxnSpPr>
          <p:cNvPr id="21" name="직선 연결선 20"/>
          <p:cNvCxnSpPr/>
          <p:nvPr/>
        </p:nvCxnSpPr>
        <p:spPr>
          <a:xfrm flipV="1">
            <a:off x="7665720" y="2026920"/>
            <a:ext cx="990600" cy="76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07332" y="277099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오시는 길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cxnSp>
        <p:nvCxnSpPr>
          <p:cNvPr id="17" name="꺾인 연결선 16"/>
          <p:cNvCxnSpPr/>
          <p:nvPr/>
        </p:nvCxnSpPr>
        <p:spPr>
          <a:xfrm rot="5400000">
            <a:off x="6237518" y="2188030"/>
            <a:ext cx="2018206" cy="1704700"/>
          </a:xfrm>
          <a:prstGeom prst="bentConnector3">
            <a:avLst>
              <a:gd name="adj1" fmla="val 3722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250576" y="4082143"/>
            <a:ext cx="5643156" cy="2664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707085" y="4519748"/>
            <a:ext cx="4121332" cy="489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18456" y="5638799"/>
            <a:ext cx="3063241" cy="931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 flipH="1">
            <a:off x="1310640" y="1397726"/>
            <a:ext cx="539060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30" idx="0"/>
          </p:cNvCxnSpPr>
          <p:nvPr/>
        </p:nvCxnSpPr>
        <p:spPr>
          <a:xfrm>
            <a:off x="1295702" y="1402080"/>
            <a:ext cx="954375" cy="4236719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560628" y="4082142"/>
            <a:ext cx="340158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js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377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21" name="직사각형 20"/>
          <p:cNvSpPr/>
          <p:nvPr/>
        </p:nvSpPr>
        <p:spPr>
          <a:xfrm>
            <a:off x="6737415" y="803091"/>
            <a:ext cx="451514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C000"/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상단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메뉴바에서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메뉴를 누르게 되면 관리자에서 등록한 음식들의 사진을 사용자가 볼 수 있게 메뉴 테이블에서 모든 메뉴를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셀렉트하여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종류별로 나열하여 나타낸다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상단의 스테이크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파스타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샐러드를 클릭하게 되면 같은 페이지의 스테이크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파스타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샐러드가 있는 페이지로 찾아 스크롤이 자동 이동하게 된다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메인메뉴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코스요리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음료 세가지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jsp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가 존재하고 표현방법은 모두 동일하다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2291" name="Picture 3" descr="C:\Users\ll19l\Desktop\스샷\menu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727" y="1190940"/>
            <a:ext cx="5835333" cy="5543870"/>
          </a:xfrm>
          <a:prstGeom prst="rect">
            <a:avLst/>
          </a:prstGeom>
          <a:noFill/>
        </p:spPr>
      </p:pic>
      <p:pic>
        <p:nvPicPr>
          <p:cNvPr id="12292" name="Picture 4" descr="C:\Users\ll19l\Desktop\스샷\K-0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6511" y="3541613"/>
            <a:ext cx="2806700" cy="321841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207332" y="277099"/>
            <a:ext cx="5533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메뉴 소개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37761" y="3487782"/>
            <a:ext cx="2762794" cy="3265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289075" y="1756955"/>
            <a:ext cx="3847011" cy="326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822323" y="2102730"/>
            <a:ext cx="479814" cy="38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0" idx="0"/>
          </p:cNvCxnSpPr>
          <p:nvPr/>
        </p:nvCxnSpPr>
        <p:spPr>
          <a:xfrm flipH="1">
            <a:off x="6319158" y="1776549"/>
            <a:ext cx="2870562" cy="171123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ll19l\Desktop\K-00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25097" y="3538291"/>
            <a:ext cx="3028451" cy="3183547"/>
          </a:xfrm>
          <a:prstGeom prst="rect">
            <a:avLst/>
          </a:prstGeom>
          <a:noFill/>
        </p:spPr>
      </p:pic>
      <p:sp>
        <p:nvSpPr>
          <p:cNvPr id="55" name="직사각형 54"/>
          <p:cNvSpPr/>
          <p:nvPr/>
        </p:nvSpPr>
        <p:spPr>
          <a:xfrm>
            <a:off x="8079377" y="3500846"/>
            <a:ext cx="3148149" cy="3235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>
            <a:off x="6825344" y="3069773"/>
            <a:ext cx="4310742" cy="65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864531" y="3376749"/>
            <a:ext cx="1691640" cy="65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endCxn id="21" idx="2"/>
          </p:cNvCxnSpPr>
          <p:nvPr/>
        </p:nvCxnSpPr>
        <p:spPr>
          <a:xfrm flipH="1">
            <a:off x="8994989" y="3082834"/>
            <a:ext cx="11851" cy="39791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744200" y="3513908"/>
            <a:ext cx="478016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jsp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613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68905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개발일정 및 개발환경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96214" y="1263850"/>
            <a:ext cx="6037334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Extrabold" panose="020B0906030804020204" pitchFamily="34" charset="0"/>
              </a:rPr>
              <a:t>역할 분담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cs typeface="Open Sans Extrabold" panose="020B0906030804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390845" y="1901750"/>
            <a:ext cx="434871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8220" y="2004620"/>
            <a:ext cx="10210800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김태엽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[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회원관리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예약관리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통계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예약통계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회원통계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메인 페이지 구성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통합</a:t>
            </a:r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문서화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요구사항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팀원 </a:t>
            </a:r>
            <a:r>
              <a:rPr lang="ko-KR" altLang="en-US" b="1" dirty="0" smtClean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이상훈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[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회원서비스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회원가입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ID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찾기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/PW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재설정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예약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메인 페이지 구성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홈페이지 전체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문서화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테이블 명세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서</a:t>
            </a:r>
            <a:endParaRPr lang="en-US" altLang="ko-KR" sz="15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팀원 </a:t>
            </a:r>
            <a:r>
              <a:rPr lang="ko-KR" altLang="en-US" b="1" dirty="0" smtClean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이종원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[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FAQ, [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]-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메뉴관리페이지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FAQ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	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문서화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</a:t>
            </a:r>
            <a:r>
              <a:rPr lang="ko-KR" altLang="en-US" sz="15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사이트맵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논리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물리구조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5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ERWin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), 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개체관계도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(ERD)</a:t>
            </a: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팀원 </a:t>
            </a:r>
            <a:r>
              <a:rPr lang="ko-KR" altLang="en-US" b="1" dirty="0" smtClean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장윤희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[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방문후기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고객센터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공지사항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1:1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문의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[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방문후기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고객센터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공지사항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1:1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문의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5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[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문서화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PPT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전체통합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네이밍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테이블 명세</a:t>
            </a:r>
            <a:r>
              <a:rPr lang="ko-KR" altLang="en-US" sz="1500" dirty="0">
                <a:latin typeface="굴림" panose="020B0600000101010101" pitchFamily="50" charset="-127"/>
                <a:ea typeface="굴림" panose="020B0600000101010101" pitchFamily="50" charset="-127"/>
              </a:rPr>
              <a:t>서</a:t>
            </a:r>
            <a:endParaRPr lang="en-US" altLang="ko-KR" sz="1500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팀원 </a:t>
            </a:r>
            <a:r>
              <a:rPr lang="ko-KR" altLang="en-US" b="1" dirty="0" smtClean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최일규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: [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레스토랑소개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오시는 길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메뉴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</a:t>
            </a:r>
            <a:r>
              <a:rPr lang="en-US" altLang="ko-KR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MyPage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회원정보수정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회원탈퇴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예약내역조회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취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소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내역조회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보유쿠폰내역조회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i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                 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문서화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] - 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일정통합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, Use-case-Diagram(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사용자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관리자</a:t>
            </a:r>
            <a:r>
              <a:rPr lang="en-US" altLang="ko-KR" sz="1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sp>
        <p:nvSpPr>
          <p:cNvPr id="11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역할분</a:t>
            </a:r>
            <a:r>
              <a:rPr lang="ko-KR" altLang="en-US" sz="16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개발일정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개인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개발환경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43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E2BA526-3834-4507-B8CE-FDA0A93B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36" y="952240"/>
            <a:ext cx="8811901" cy="336523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514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FAQ 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FCB0BAC-FAB2-447D-BFDD-EBEBA38B5509}"/>
              </a:ext>
            </a:extLst>
          </p:cNvPr>
          <p:cNvSpPr/>
          <p:nvPr/>
        </p:nvSpPr>
        <p:spPr>
          <a:xfrm>
            <a:off x="1438612" y="1966566"/>
            <a:ext cx="8650405" cy="2011545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FBE33E9-939A-4DE2-9E3D-75DC679BD7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06"/>
          <a:stretch/>
        </p:blipFill>
        <p:spPr>
          <a:xfrm>
            <a:off x="1761541" y="3594703"/>
            <a:ext cx="6847207" cy="27954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7F76E25-9CE2-4290-A8FC-E54BDC0CAB03}"/>
              </a:ext>
            </a:extLst>
          </p:cNvPr>
          <p:cNvSpPr/>
          <p:nvPr/>
        </p:nvSpPr>
        <p:spPr>
          <a:xfrm>
            <a:off x="7601859" y="4060375"/>
            <a:ext cx="1747024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FAQ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리스트는 아코디언 형식을 사용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en-US" altLang="ko-KR" sz="11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forEach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사용 하여 번호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제목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날짜를 출력한다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 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476238EC-4DE5-43D5-A5E6-0F836076CBA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190680" y="3747262"/>
            <a:ext cx="4411179" cy="86711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F6E3695-3F62-4AB3-A883-5B11452C7676}"/>
              </a:ext>
            </a:extLst>
          </p:cNvPr>
          <p:cNvSpPr/>
          <p:nvPr/>
        </p:nvSpPr>
        <p:spPr>
          <a:xfrm>
            <a:off x="2499920" y="3594703"/>
            <a:ext cx="690760" cy="152559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 w="25400" cap="rnd">
            <a:solidFill>
              <a:srgbClr val="FF0000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756716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1416C54-6D66-4960-96F7-B7AFCF290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394"/>
            <a:ext cx="9885855" cy="525989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FAQ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FCB0BAC-FAB2-447D-BFDD-EBEBA38B5509}"/>
              </a:ext>
            </a:extLst>
          </p:cNvPr>
          <p:cNvSpPr/>
          <p:nvPr/>
        </p:nvSpPr>
        <p:spPr>
          <a:xfrm>
            <a:off x="4449451" y="6101594"/>
            <a:ext cx="928793" cy="233219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4ACEC4E-83C5-488D-9C91-2584AF74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40" y="2351367"/>
            <a:ext cx="6032598" cy="2332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EDF4B0-0B59-48FF-8CB5-87D1E87C5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874" y="2551118"/>
            <a:ext cx="3109962" cy="1663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011C638-9A64-411E-B96A-702BBFDDD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205" y="4214586"/>
            <a:ext cx="5404056" cy="12411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684E0F4-9F42-462F-9AE4-8D73785A9F92}"/>
              </a:ext>
            </a:extLst>
          </p:cNvPr>
          <p:cNvSpPr/>
          <p:nvPr/>
        </p:nvSpPr>
        <p:spPr>
          <a:xfrm>
            <a:off x="6463468" y="2931359"/>
            <a:ext cx="1747024" cy="13619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Taglib</a:t>
            </a:r>
            <a:r>
              <a:rPr lang="ko-KR" altLang="en-US" sz="11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을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</a:t>
            </a:r>
            <a:endParaRPr lang="en-US" altLang="ko-KR" sz="11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customtag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로드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페이징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처리와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FAQ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글 을 출력하는 개수를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10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개로 제한한다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822A0D58-64C5-4A19-82A3-C4EDF6D4B63B}"/>
              </a:ext>
            </a:extLst>
          </p:cNvPr>
          <p:cNvCxnSpPr>
            <a:cxnSpLocks/>
            <a:stCxn id="10" idx="0"/>
            <a:endCxn id="21" idx="1"/>
          </p:cNvCxnSpPr>
          <p:nvPr/>
        </p:nvCxnSpPr>
        <p:spPr>
          <a:xfrm flipV="1">
            <a:off x="4913848" y="3612315"/>
            <a:ext cx="1549620" cy="248927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62797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623A57E-990F-4685-8D1D-F9C91F47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5" y="1212097"/>
            <a:ext cx="8632897" cy="271233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FAQ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FCB0BAC-FAB2-447D-BFDD-EBEBA38B5509}"/>
              </a:ext>
            </a:extLst>
          </p:cNvPr>
          <p:cNvSpPr/>
          <p:nvPr/>
        </p:nvSpPr>
        <p:spPr>
          <a:xfrm>
            <a:off x="191471" y="1242829"/>
            <a:ext cx="506113" cy="312594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684E0F4-9F42-462F-9AE4-8D73785A9F92}"/>
              </a:ext>
            </a:extLst>
          </p:cNvPr>
          <p:cNvSpPr/>
          <p:nvPr/>
        </p:nvSpPr>
        <p:spPr>
          <a:xfrm>
            <a:off x="5803721" y="1563341"/>
            <a:ext cx="1747024" cy="8540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탭 버튼을 클릭 시 해당 되는 리스트를 쿼리로 보내어 출력한다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F402CB-87F2-4E6C-B827-6072E066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8" y="4370319"/>
            <a:ext cx="8708649" cy="186451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19BBEA7-6DEE-4F88-A8F3-034B2595CE81}"/>
              </a:ext>
            </a:extLst>
          </p:cNvPr>
          <p:cNvSpPr/>
          <p:nvPr/>
        </p:nvSpPr>
        <p:spPr>
          <a:xfrm>
            <a:off x="623370" y="4346724"/>
            <a:ext cx="979187" cy="312594"/>
          </a:xfrm>
          <a:prstGeom prst="rect">
            <a:avLst/>
          </a:prstGeom>
          <a:noFill/>
          <a:ln w="381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6B106BC-00DE-4096-90EC-202C9EA377B9}"/>
              </a:ext>
            </a:extLst>
          </p:cNvPr>
          <p:cNvSpPr/>
          <p:nvPr/>
        </p:nvSpPr>
        <p:spPr>
          <a:xfrm>
            <a:off x="8006705" y="5389552"/>
            <a:ext cx="1747024" cy="13619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리스트를 출력할 때 검색조건에서 클릭한 탭의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id 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값을 받아와서 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session</a:t>
            </a:r>
            <a:r>
              <a:rPr lang="ko-KR" altLang="en-US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 저장하여 클릭한 버튼이 무엇인지 확인할 수 잇다</a:t>
            </a:r>
            <a:r>
              <a:rPr lang="en-US" altLang="ko-KR" sz="11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5597E8A-75CC-4BDC-A20A-6E55E8CEC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042" y="1004650"/>
            <a:ext cx="3761658" cy="3535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8BD8ED6-1456-441D-A4FE-69E9FA050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730" y="4431613"/>
            <a:ext cx="4825543" cy="7699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6C76BF7-7209-46DB-A284-123B1FB0C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761" y="2706556"/>
            <a:ext cx="3971416" cy="1649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CA8143A-3F3F-4222-B928-E29784EC6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177" y="4966649"/>
            <a:ext cx="4963510" cy="177268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90733779-7794-47FD-BF97-AFFC567FB6B3}"/>
              </a:ext>
            </a:extLst>
          </p:cNvPr>
          <p:cNvCxnSpPr>
            <a:cxnSpLocks/>
            <a:stCxn id="22" idx="0"/>
            <a:endCxn id="10" idx="2"/>
          </p:cNvCxnSpPr>
          <p:nvPr/>
        </p:nvCxnSpPr>
        <p:spPr>
          <a:xfrm flipH="1" flipV="1">
            <a:off x="444528" y="1555423"/>
            <a:ext cx="668436" cy="279130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AB9A1767-C308-4DB9-8B97-5A39D745F1A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08687" y="5852990"/>
            <a:ext cx="894607" cy="20053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2E749E3F-6F3C-4885-995F-89C239B76D8F}"/>
              </a:ext>
            </a:extLst>
          </p:cNvPr>
          <p:cNvCxnSpPr>
            <a:cxnSpLocks/>
          </p:cNvCxnSpPr>
          <p:nvPr/>
        </p:nvCxnSpPr>
        <p:spPr>
          <a:xfrm flipV="1">
            <a:off x="3190680" y="2368847"/>
            <a:ext cx="4149687" cy="1378415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811044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354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방문후기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7410" name="Picture 2" descr="C:\Users\user\Desktop\캡쳐본\사_방문확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2" y="1173479"/>
            <a:ext cx="6223317" cy="54858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25147" y="1756912"/>
            <a:ext cx="616077" cy="238960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1" name="직선 연결선 20"/>
          <p:cNvCxnSpPr>
            <a:stCxn id="17411" idx="1"/>
            <a:endCxn id="13" idx="3"/>
          </p:cNvCxnSpPr>
          <p:nvPr/>
        </p:nvCxnSpPr>
        <p:spPr>
          <a:xfrm flipH="1">
            <a:off x="6741224" y="1876392"/>
            <a:ext cx="1420586" cy="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3" descr="C:\Users\user\Desktop\캡쳐본\로그인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810" y="1352663"/>
            <a:ext cx="3386777" cy="10474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595982" y="3703667"/>
            <a:ext cx="3488540" cy="73866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아코디언 형식을 이용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 </a:t>
            </a:r>
          </a:p>
          <a:p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forEach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사용하여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후기글들을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출력한다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회원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비회원 모두 열람 가능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02876" y="6426900"/>
            <a:ext cx="797623" cy="238960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40" name="직선 연결선 39"/>
          <p:cNvCxnSpPr>
            <a:stCxn id="41" idx="1"/>
          </p:cNvCxnSpPr>
          <p:nvPr/>
        </p:nvCxnSpPr>
        <p:spPr>
          <a:xfrm flipH="1">
            <a:off x="4034242" y="6098980"/>
            <a:ext cx="1503534" cy="36471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537776" y="5427706"/>
            <a:ext cx="3399936" cy="134254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페이징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기능 처리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한 페이지당 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10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개의 글을 출력하도록 제한하고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10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개가 넘어가면 페이지 수가 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1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씩 증가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pic>
        <p:nvPicPr>
          <p:cNvPr id="7170" name="Picture 2" descr="C:\Users\user\Desktop\캡쳐본\후기글로그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50" y="3178426"/>
            <a:ext cx="6367240" cy="18761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662739" y="2267443"/>
            <a:ext cx="4289619" cy="10618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후기 글 작성은 회원만 가능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로그인아이디가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null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이 아니거나 공백이 아닌 경우 </a:t>
            </a:r>
            <a:r>
              <a:rPr lang="ko-KR" altLang="en-US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후기글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작성이 가능하다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93877" y="3481812"/>
            <a:ext cx="4324334" cy="238960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53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354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방문후기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7410" name="Picture 2" descr="C:\Users\user\Desktop\캡쳐본\사_방문확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2" y="1173479"/>
            <a:ext cx="6223317" cy="54858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user\Desktop\캡쳐본\사_버튼2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60280"/>
          <a:stretch/>
        </p:blipFill>
        <p:spPr bwMode="auto">
          <a:xfrm>
            <a:off x="5173087" y="1115670"/>
            <a:ext cx="2977454" cy="305277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/>
          <p:cNvCxnSpPr/>
          <p:nvPr/>
        </p:nvCxnSpPr>
        <p:spPr>
          <a:xfrm flipH="1">
            <a:off x="1379220" y="3318510"/>
            <a:ext cx="4145280" cy="59790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74970" y="3164222"/>
            <a:ext cx="1047750" cy="26285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0" name="직선 연결선 19"/>
          <p:cNvCxnSpPr>
            <a:stCxn id="13" idx="1"/>
            <a:endCxn id="32" idx="3"/>
          </p:cNvCxnSpPr>
          <p:nvPr/>
        </p:nvCxnSpPr>
        <p:spPr>
          <a:xfrm flipH="1">
            <a:off x="6522720" y="1425701"/>
            <a:ext cx="2100904" cy="186994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user\Desktop\캡쳐본\컨펌j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14" y="3427078"/>
            <a:ext cx="5460648" cy="1120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user\Desktop\캡쳐본\컨펌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25" y="1961095"/>
            <a:ext cx="3860800" cy="1365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user\Desktop\캡쳐본\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040" y="4776543"/>
            <a:ext cx="6991350" cy="1581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86294" y="4746208"/>
            <a:ext cx="7281326" cy="1688333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1" name="직선 연결선 20"/>
          <p:cNvCxnSpPr>
            <a:stCxn id="19" idx="0"/>
            <a:endCxn id="32" idx="2"/>
          </p:cNvCxnSpPr>
          <p:nvPr/>
        </p:nvCxnSpPr>
        <p:spPr>
          <a:xfrm flipH="1" flipV="1">
            <a:off x="5998845" y="3427078"/>
            <a:ext cx="1228112" cy="1319130"/>
          </a:xfrm>
          <a:prstGeom prst="line">
            <a:avLst/>
          </a:prstGeom>
          <a:ln w="60325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832487" y="3758303"/>
            <a:ext cx="3780414" cy="101938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작성자 본인만 수정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/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삭제가 가능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(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로그인 아이디와 작성자</a:t>
            </a:r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아이디 일치 시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후기 글 수정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/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삭제 버튼 노출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)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23624" y="1077593"/>
            <a:ext cx="3229833" cy="696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컨펌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창에서 확인 클릭 시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해당 글이 방문후기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DB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에서 삭제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62617" y="3855782"/>
            <a:ext cx="4819059" cy="262856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10238540" y="3164223"/>
            <a:ext cx="615068" cy="659564"/>
          </a:xfrm>
          <a:prstGeom prst="line">
            <a:avLst/>
          </a:prstGeom>
          <a:ln w="60325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0982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9" grpId="0" animBg="1"/>
      <p:bldP spid="2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901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방문후기 글 등록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026" name="Picture 2" descr="C:\Users\user\Desktop\캡쳐본\사용자_후기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17" y="1206359"/>
            <a:ext cx="7924576" cy="47542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01997" y="2124010"/>
            <a:ext cx="992199" cy="31805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4921605" y="1947360"/>
            <a:ext cx="658418" cy="37354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618122" y="1716527"/>
            <a:ext cx="2692457" cy="696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작성자 아이디 </a:t>
            </a:r>
            <a:r>
              <a:rPr lang="en-US" altLang="ko-KR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loginDB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로부터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값</a:t>
            </a:r>
            <a:r>
              <a:rPr lang="ko-KR" altLang="en-US" sz="1400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을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가져와 출력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cxnSp>
        <p:nvCxnSpPr>
          <p:cNvPr id="34" name="직선 연결선 33"/>
          <p:cNvCxnSpPr>
            <a:stCxn id="35" idx="2"/>
          </p:cNvCxnSpPr>
          <p:nvPr/>
        </p:nvCxnSpPr>
        <p:spPr>
          <a:xfrm>
            <a:off x="1928682" y="4485964"/>
            <a:ext cx="3591460" cy="113202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38105" y="3424135"/>
            <a:ext cx="3181153" cy="10618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후기글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제목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내용 입력 후 유효성검사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등록 성공 시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해당 작성자에게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10point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가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지급되는 쿼리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6597359" y="5820384"/>
            <a:ext cx="0" cy="504377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5162525" y="6324761"/>
            <a:ext cx="2869668" cy="3730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방문후기 </a:t>
            </a:r>
            <a:r>
              <a:rPr lang="ko-KR" altLang="en-US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메인페이지로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이동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pic>
        <p:nvPicPr>
          <p:cNvPr id="10242" name="Picture 2" descr="C:\Users\user\Desktop\캡쳐본\포인트지급쿼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196" y="3583481"/>
            <a:ext cx="7061764" cy="9372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827487" y="3530216"/>
            <a:ext cx="7154190" cy="1043774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6" name="직선 연결선 25"/>
          <p:cNvCxnSpPr>
            <a:stCxn id="19" idx="1"/>
            <a:endCxn id="35" idx="3"/>
          </p:cNvCxnSpPr>
          <p:nvPr/>
        </p:nvCxnSpPr>
        <p:spPr>
          <a:xfrm flipH="1" flipV="1">
            <a:off x="3519258" y="3955050"/>
            <a:ext cx="1308229" cy="9705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9369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901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방문후기 글 등록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026" name="Picture 2" descr="C:\Users\user\Desktop\캡쳐본\사용자_후기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56" y="1094391"/>
            <a:ext cx="7924576" cy="47542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141536" y="4982534"/>
            <a:ext cx="628650" cy="27907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8" name="직선 연결선 27"/>
          <p:cNvCxnSpPr>
            <a:stCxn id="29" idx="1"/>
            <a:endCxn id="27" idx="3"/>
          </p:cNvCxnSpPr>
          <p:nvPr/>
        </p:nvCxnSpPr>
        <p:spPr>
          <a:xfrm flipH="1">
            <a:off x="2770186" y="2807869"/>
            <a:ext cx="2064010" cy="231420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user\Desktop\캡쳐본\파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906" t="14868" r="-401" b="1986"/>
          <a:stretch/>
        </p:blipFill>
        <p:spPr bwMode="auto">
          <a:xfrm>
            <a:off x="6073426" y="898056"/>
            <a:ext cx="5341620" cy="257345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834196" y="2459761"/>
            <a:ext cx="2173175" cy="696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.jpg / .</a:t>
            </a:r>
            <a:r>
              <a:rPr lang="en-US" altLang="ko-KR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png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/ .jpeg 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만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선택 가능 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01056" y="3999682"/>
            <a:ext cx="2173175" cy="69621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파일 선택하지 않으면 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기본 이미지 등록 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cxnSp>
        <p:nvCxnSpPr>
          <p:cNvPr id="55" name="직선 연결선 54"/>
          <p:cNvCxnSpPr>
            <a:stCxn id="54" idx="1"/>
            <a:endCxn id="27" idx="3"/>
          </p:cNvCxnSpPr>
          <p:nvPr/>
        </p:nvCxnSpPr>
        <p:spPr>
          <a:xfrm flipH="1">
            <a:off x="2770186" y="4347790"/>
            <a:ext cx="1230870" cy="774282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user\Desktop\캡쳐본\noimag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065"/>
          <a:stretch/>
        </p:blipFill>
        <p:spPr bwMode="auto">
          <a:xfrm>
            <a:off x="4790956" y="4717279"/>
            <a:ext cx="7401044" cy="21407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er\Desktop\캡쳐본\파일제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742" y="3542689"/>
            <a:ext cx="5524500" cy="6667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631126" y="3919608"/>
            <a:ext cx="3198712" cy="311044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0956" y="4715488"/>
            <a:ext cx="7401044" cy="2092550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7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354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방문후기 수정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2051" name="Picture 3" descr="C:\Users\user\Desktop\캡쳐본\사_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598" y="1165200"/>
            <a:ext cx="7390852" cy="4938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73284" y="4037532"/>
            <a:ext cx="1310196" cy="134980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2" name="직선 연결선 11"/>
          <p:cNvCxnSpPr>
            <a:stCxn id="13" idx="1"/>
            <a:endCxn id="11" idx="3"/>
          </p:cNvCxnSpPr>
          <p:nvPr/>
        </p:nvCxnSpPr>
        <p:spPr>
          <a:xfrm flipH="1">
            <a:off x="4983480" y="3634410"/>
            <a:ext cx="2169933" cy="107802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153413" y="3403577"/>
            <a:ext cx="245717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등록 시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첨부한 이미지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3854" y="5431572"/>
            <a:ext cx="920407" cy="190613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2" name="직선 연결선 21"/>
          <p:cNvCxnSpPr>
            <a:stCxn id="23" idx="1"/>
            <a:endCxn id="21" idx="3"/>
          </p:cNvCxnSpPr>
          <p:nvPr/>
        </p:nvCxnSpPr>
        <p:spPr>
          <a:xfrm flipH="1">
            <a:off x="4474261" y="4472718"/>
            <a:ext cx="3134216" cy="105416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608477" y="4103386"/>
            <a:ext cx="35357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기존에 등록할 때 첨부파일이 존재할 시</a:t>
            </a:r>
            <a:endParaRPr lang="en-US" altLang="ko-KR" sz="14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첨부파일을 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update set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하는 쿼리 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cxnSp>
        <p:nvCxnSpPr>
          <p:cNvPr id="36" name="직선 연결선 35"/>
          <p:cNvCxnSpPr>
            <a:stCxn id="41" idx="1"/>
            <a:endCxn id="50" idx="2"/>
          </p:cNvCxnSpPr>
          <p:nvPr/>
        </p:nvCxnSpPr>
        <p:spPr>
          <a:xfrm flipH="1" flipV="1">
            <a:off x="5778520" y="6041398"/>
            <a:ext cx="2563534" cy="22488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342054" y="5850785"/>
            <a:ext cx="280219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내용 입력하지 않고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수정 불가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</a:t>
            </a:r>
            <a:r>
              <a:rPr lang="en-US" altLang="ko-KR" sz="1600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유효성 검사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98186" y="5850784"/>
            <a:ext cx="760667" cy="19061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5122" name="Picture 2" descr="C:\Users\user\Desktop\캡쳐본\updates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32" y="4842050"/>
            <a:ext cx="5177862" cy="828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3754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5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user\Desktop\캡쳐본\사_공지공지최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12" y="1956981"/>
            <a:ext cx="7289608" cy="42018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캡쳐본\사_공지검색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425"/>
          <a:stretch/>
        </p:blipFill>
        <p:spPr bwMode="auto">
          <a:xfrm>
            <a:off x="5767438" y="1376280"/>
            <a:ext cx="8215313" cy="127237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354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공지사항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197744" y="5918675"/>
            <a:ext cx="920407" cy="190613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1" name="직선 연결선 20"/>
          <p:cNvCxnSpPr>
            <a:stCxn id="49" idx="3"/>
            <a:endCxn id="13" idx="1"/>
          </p:cNvCxnSpPr>
          <p:nvPr/>
        </p:nvCxnSpPr>
        <p:spPr>
          <a:xfrm flipV="1">
            <a:off x="3714422" y="6013982"/>
            <a:ext cx="483322" cy="28060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478" y="2999113"/>
            <a:ext cx="920407" cy="190613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7" name="직선 연결선 26"/>
          <p:cNvCxnSpPr>
            <a:stCxn id="28" idx="1"/>
            <a:endCxn id="26" idx="3"/>
          </p:cNvCxnSpPr>
          <p:nvPr/>
        </p:nvCxnSpPr>
        <p:spPr>
          <a:xfrm flipH="1" flipV="1">
            <a:off x="7362885" y="3094420"/>
            <a:ext cx="2243748" cy="1471730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606633" y="4335317"/>
            <a:ext cx="251580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최근 작성일 순으로 정렬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2456" y="3963498"/>
            <a:ext cx="6811246" cy="30698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7" name="직선 연결선 36"/>
          <p:cNvCxnSpPr>
            <a:stCxn id="38" idx="1"/>
            <a:endCxn id="36" idx="3"/>
          </p:cNvCxnSpPr>
          <p:nvPr/>
        </p:nvCxnSpPr>
        <p:spPr>
          <a:xfrm flipH="1" flipV="1">
            <a:off x="7493702" y="4116990"/>
            <a:ext cx="1684860" cy="109453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178562" y="4867260"/>
            <a:ext cx="2943873" cy="6885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행 선택 시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해당 글의 상세페이지로 이동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14486" y="5879087"/>
            <a:ext cx="339993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페이징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기능 처리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한 페이지당 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10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개의 글 출력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2252" y="2509120"/>
            <a:ext cx="760667" cy="27907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3" name="직선 연결선 22"/>
          <p:cNvCxnSpPr>
            <a:endCxn id="22" idx="3"/>
          </p:cNvCxnSpPr>
          <p:nvPr/>
        </p:nvCxnSpPr>
        <p:spPr>
          <a:xfrm flipH="1">
            <a:off x="1512919" y="2206305"/>
            <a:ext cx="4254519" cy="44235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752791" y="2417825"/>
            <a:ext cx="318396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전체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제목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내용으로 조회 기능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pic>
        <p:nvPicPr>
          <p:cNvPr id="6146" name="Picture 2" descr="C:\Users\user\Desktop\캡쳐본\행선택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575"/>
          <a:stretch/>
        </p:blipFill>
        <p:spPr bwMode="auto">
          <a:xfrm>
            <a:off x="6103167" y="5617029"/>
            <a:ext cx="5967412" cy="1152704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Desktop\캡쳐본\제목내용조회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138" b="35264"/>
          <a:stretch/>
        </p:blipFill>
        <p:spPr bwMode="auto">
          <a:xfrm>
            <a:off x="7658706" y="2906991"/>
            <a:ext cx="4533294" cy="10195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658706" y="2879490"/>
            <a:ext cx="4533294" cy="1047008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64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36" grpId="0" animBg="1"/>
      <p:bldP spid="22" grpId="0" animBg="1"/>
      <p:bldP spid="3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354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공지사항 상세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7170" name="Picture 2" descr="C:\Users\user\Desktop\캡쳐본\사_공지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77" y="1467764"/>
            <a:ext cx="7897062" cy="36103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72863" y="4561430"/>
            <a:ext cx="628650" cy="337685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1" name="직선 연결선 10"/>
          <p:cNvCxnSpPr>
            <a:stCxn id="12" idx="1"/>
            <a:endCxn id="10" idx="0"/>
          </p:cNvCxnSpPr>
          <p:nvPr/>
        </p:nvCxnSpPr>
        <p:spPr>
          <a:xfrm flipH="1">
            <a:off x="8287188" y="3659751"/>
            <a:ext cx="1165149" cy="90167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452337" y="3234265"/>
            <a:ext cx="2287093" cy="8509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공지사항 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메인 페이지로 이동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4646" y="1461626"/>
            <a:ext cx="2182542" cy="584775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회원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/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비회원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모두 열람 가능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057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5" name="자유형 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07332" y="277099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개발일정 및 개발환경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123" y="305634"/>
            <a:ext cx="401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endParaRPr lang="ko-KR" altLang="en-US" sz="2400" b="1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Picture 2" descr="C:\Users\user\Desktop\팀프로젝트관련자료\팀프로젝트 일정\팀일정최종수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" y="1109989"/>
            <a:ext cx="11981674" cy="56921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개체 틀 3"/>
          <p:cNvSpPr txBox="1">
            <a:spLocks/>
          </p:cNvSpPr>
          <p:nvPr/>
        </p:nvSpPr>
        <p:spPr>
          <a:xfrm>
            <a:off x="1250421" y="876587"/>
            <a:ext cx="4168877" cy="2650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역할분</a:t>
            </a:r>
            <a:r>
              <a:rPr lang="ko-KR" altLang="en-US" sz="14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</a:t>
            </a:r>
            <a:r>
              <a:rPr lang="ko-KR" altLang="en-US" sz="1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 일정 </a:t>
            </a:r>
            <a:r>
              <a:rPr lang="en-US" altLang="ko-KR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개발환경</a:t>
            </a:r>
            <a:endParaRPr lang="ko-KR" altLang="en-US" sz="16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96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8311" y="1218750"/>
            <a:ext cx="8628404" cy="3772968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250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1:1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문의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9220" name="Picture 4" descr="C:\Users\user\Desktop\캡쳐본\사_문의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8" y="1192811"/>
            <a:ext cx="8083279" cy="186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897959" y="1911325"/>
            <a:ext cx="628650" cy="30698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416979" y="1297163"/>
            <a:ext cx="2287093" cy="8509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1:1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문의 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메인 페이지로 이동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94" t="34275" r="983" b="857"/>
          <a:stretch/>
        </p:blipFill>
        <p:spPr bwMode="auto">
          <a:xfrm>
            <a:off x="647581" y="2693178"/>
            <a:ext cx="7916793" cy="234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연결선 24"/>
          <p:cNvCxnSpPr>
            <a:stCxn id="26" idx="1"/>
            <a:endCxn id="24" idx="0"/>
          </p:cNvCxnSpPr>
          <p:nvPr/>
        </p:nvCxnSpPr>
        <p:spPr>
          <a:xfrm flipH="1">
            <a:off x="8212284" y="1722649"/>
            <a:ext cx="1204695" cy="18867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C:\Users\user\Desktop\캡쳐본\내문의만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391" y="3417065"/>
            <a:ext cx="4240691" cy="32238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013910" y="2371551"/>
            <a:ext cx="4005160" cy="643253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아코디언 형식으로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로그인한 회원 본인의 문의내역만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5261" y="5592753"/>
            <a:ext cx="549494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상단 메뉴 </a:t>
            </a:r>
            <a:r>
              <a:rPr lang="ko-KR" altLang="en-US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네비게이터에서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1:1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문의 클릭 시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로그인 아이디가 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null</a:t>
            </a:r>
            <a:r>
              <a:rPr lang="ko-KR" altLang="en-US" sz="1600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이거</a:t>
            </a:r>
            <a:r>
              <a:rPr lang="ko-KR" altLang="en-US" sz="1600" dirty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나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‘’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이면 로그인 페이지로 이동 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pic>
        <p:nvPicPr>
          <p:cNvPr id="35" name="Picture 5" descr="C:\Users\user\Desktop\캡쳐본\사_문의로그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5" y="4443713"/>
            <a:ext cx="3140177" cy="109601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481381" y="3376586"/>
            <a:ext cx="4638664" cy="3410931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9992988" y="3021116"/>
            <a:ext cx="1" cy="39594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376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1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250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1:1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문의 등록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8195" name="Picture 3" descr="C:\Users\user\Desktop\캡쳐본\사_문의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043" y="1240275"/>
            <a:ext cx="6195702" cy="51255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01216" y="2419077"/>
            <a:ext cx="3510770" cy="1302787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11" name="직선 연결선 10"/>
          <p:cNvCxnSpPr>
            <a:stCxn id="12" idx="1"/>
            <a:endCxn id="10" idx="3"/>
          </p:cNvCxnSpPr>
          <p:nvPr/>
        </p:nvCxnSpPr>
        <p:spPr>
          <a:xfrm flipH="1">
            <a:off x="6411986" y="3060484"/>
            <a:ext cx="1991882" cy="9987"/>
          </a:xfrm>
          <a:prstGeom prst="line">
            <a:avLst/>
          </a:prstGeom>
          <a:ln w="60325">
            <a:solidFill>
              <a:srgbClr val="FFC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403868" y="2644985"/>
            <a:ext cx="228709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로그인 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session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에서 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값을 가져와 자동입력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7958" y="5375399"/>
            <a:ext cx="2620138" cy="33075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2" name="직선 연결선 21"/>
          <p:cNvCxnSpPr>
            <a:stCxn id="23" idx="1"/>
            <a:endCxn id="21" idx="3"/>
          </p:cNvCxnSpPr>
          <p:nvPr/>
        </p:nvCxnSpPr>
        <p:spPr>
          <a:xfrm flipH="1">
            <a:off x="6328096" y="4291124"/>
            <a:ext cx="1228092" cy="124965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556188" y="3875625"/>
            <a:ext cx="398245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-.jpg / .</a:t>
            </a:r>
            <a:r>
              <a:rPr lang="en-US" altLang="ko-KR" sz="16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png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/ .jpeg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만 선택가능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-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파일 미 선택 시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기본이미지 적용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37415" y="5670651"/>
            <a:ext cx="2992075" cy="85097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제목</a:t>
            </a:r>
            <a:r>
              <a:rPr lang="en-US" altLang="ko-KR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</a:t>
            </a: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내용 미 입력 시</a:t>
            </a:r>
            <a:endParaRPr lang="en-US" altLang="ko-KR" sz="1600" dirty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유효성 검사</a:t>
            </a:r>
            <a:endParaRPr lang="en-US" altLang="ko-KR" sz="16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4774" y="5887128"/>
            <a:ext cx="758962" cy="33075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5" name="직선 연결선 34"/>
          <p:cNvCxnSpPr>
            <a:stCxn id="30" idx="3"/>
            <a:endCxn id="34" idx="1"/>
          </p:cNvCxnSpPr>
          <p:nvPr/>
        </p:nvCxnSpPr>
        <p:spPr>
          <a:xfrm flipV="1">
            <a:off x="3629490" y="6052504"/>
            <a:ext cx="1445284" cy="4363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7643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3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6250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사용자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1:1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문의 상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세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94" t="34275" r="983" b="8638"/>
          <a:stretch/>
        </p:blipFill>
        <p:spPr bwMode="auto">
          <a:xfrm>
            <a:off x="342259" y="1196110"/>
            <a:ext cx="8273235" cy="232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user\Desktop\캡쳐본\사_답변확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767" b="5672"/>
          <a:stretch/>
        </p:blipFill>
        <p:spPr bwMode="auto">
          <a:xfrm>
            <a:off x="314485" y="3550657"/>
            <a:ext cx="8436755" cy="33426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968479" y="1222181"/>
            <a:ext cx="1647015" cy="33075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1" name="직선 연결선 20"/>
          <p:cNvCxnSpPr>
            <a:stCxn id="26" idx="0"/>
            <a:endCxn id="13" idx="2"/>
          </p:cNvCxnSpPr>
          <p:nvPr/>
        </p:nvCxnSpPr>
        <p:spPr>
          <a:xfrm flipV="1">
            <a:off x="7791986" y="1552933"/>
            <a:ext cx="1" cy="2053116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8657035" y="1164336"/>
            <a:ext cx="3411158" cy="10618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답변 완료 시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, controller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에서 </a:t>
            </a:r>
            <a:r>
              <a:rPr lang="en-US" altLang="ko-KR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qvo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에 값을 직접 넣어주어 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update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시켜준다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대기중에서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답변완료로 상태변경</a:t>
            </a:r>
            <a:endParaRPr lang="en-US" altLang="ko-KR" sz="1400" dirty="0" smtClean="0">
              <a:latin typeface="나눔고딕" panose="020B0600000101010101" charset="-127"/>
              <a:ea typeface="나눔고딕" panose="020B0600000101010101" charset="-127"/>
              <a:cs typeface="Open Sans Light" panose="020B0306030504020204" pitchFamily="34" charset="0"/>
            </a:endParaRPr>
          </a:p>
        </p:txBody>
      </p:sp>
      <p:cxnSp>
        <p:nvCxnSpPr>
          <p:cNvPr id="28" name="직선 연결선 27"/>
          <p:cNvCxnSpPr>
            <a:stCxn id="29" idx="0"/>
            <a:endCxn id="30" idx="2"/>
          </p:cNvCxnSpPr>
          <p:nvPr/>
        </p:nvCxnSpPr>
        <p:spPr>
          <a:xfrm flipH="1" flipV="1">
            <a:off x="4561232" y="3431096"/>
            <a:ext cx="1538708" cy="183694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35754" y="5268037"/>
            <a:ext cx="4728371" cy="1503636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28717" y="3025363"/>
            <a:ext cx="4065030" cy="405733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2291" name="Picture 3" descr="C:\Users\user\Desktop\캡쳐본\답변유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98" y="4898443"/>
            <a:ext cx="4111832" cy="3543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5204335" y="4353718"/>
            <a:ext cx="3411158" cy="3653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관리자 답변 유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/</a:t>
            </a:r>
            <a:r>
              <a:rPr lang="ko-KR" altLang="en-US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무에 따른 </a:t>
            </a:r>
            <a:r>
              <a:rPr lang="en-US" altLang="ko-KR" sz="1400" dirty="0" smtClean="0">
                <a:latin typeface="나눔고딕" panose="020B0600000101010101" charset="-127"/>
                <a:ea typeface="나눔고딕" panose="020B0600000101010101" charset="-127"/>
                <a:cs typeface="Open Sans Light" panose="020B0306030504020204" pitchFamily="34" charset="0"/>
              </a:rPr>
              <a:t>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06698" y="4899189"/>
            <a:ext cx="4065030" cy="368848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0" name="직선 연결선 19"/>
          <p:cNvCxnSpPr>
            <a:endCxn id="34" idx="2"/>
          </p:cNvCxnSpPr>
          <p:nvPr/>
        </p:nvCxnSpPr>
        <p:spPr>
          <a:xfrm flipH="1" flipV="1">
            <a:off x="6909914" y="4719074"/>
            <a:ext cx="1420406" cy="364539"/>
          </a:xfrm>
          <a:prstGeom prst="line">
            <a:avLst/>
          </a:prstGeom>
          <a:ln w="60325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user\Desktop\캡쳐본\답변완료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240" y="2264382"/>
            <a:ext cx="6000161" cy="23334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968478" y="3606049"/>
            <a:ext cx="1647015" cy="33075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82261" y="3991977"/>
            <a:ext cx="2086004" cy="368848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8995289" y="2226165"/>
            <a:ext cx="0" cy="1765812"/>
          </a:xfrm>
          <a:prstGeom prst="line">
            <a:avLst/>
          </a:prstGeom>
          <a:ln w="60325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3021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animBg="1"/>
      <p:bldP spid="30" grpId="0" animBg="1"/>
      <p:bldP spid="19" grpId="0" animBg="1"/>
      <p:bldP spid="26" grpId="0" animBg="1"/>
      <p:bldP spid="3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045"/>
          <a:stretch/>
        </p:blipFill>
        <p:spPr>
          <a:xfrm rot="16200000">
            <a:off x="2667001" y="-2667001"/>
            <a:ext cx="6858001" cy="12191999"/>
          </a:xfrm>
          <a:prstGeom prst="rect">
            <a:avLst/>
          </a:prstGeom>
        </p:spPr>
      </p:pic>
      <p:sp>
        <p:nvSpPr>
          <p:cNvPr id="11" name="자유형 10"/>
          <p:cNvSpPr/>
          <p:nvPr/>
        </p:nvSpPr>
        <p:spPr>
          <a:xfrm>
            <a:off x="285750" y="288132"/>
            <a:ext cx="11620500" cy="6281737"/>
          </a:xfrm>
          <a:custGeom>
            <a:avLst/>
            <a:gdLst>
              <a:gd name="connsiteX0" fmla="*/ 0 w 11620500"/>
              <a:gd name="connsiteY0" fmla="*/ 0 h 6281737"/>
              <a:gd name="connsiteX1" fmla="*/ 2824163 w 11620500"/>
              <a:gd name="connsiteY1" fmla="*/ 0 h 6281737"/>
              <a:gd name="connsiteX2" fmla="*/ 2824163 w 11620500"/>
              <a:gd name="connsiteY2" fmla="*/ 70858 h 6281737"/>
              <a:gd name="connsiteX3" fmla="*/ 70858 w 11620500"/>
              <a:gd name="connsiteY3" fmla="*/ 70858 h 6281737"/>
              <a:gd name="connsiteX4" fmla="*/ 70858 w 11620500"/>
              <a:gd name="connsiteY4" fmla="*/ 6210879 h 6281737"/>
              <a:gd name="connsiteX5" fmla="*/ 11549642 w 11620500"/>
              <a:gd name="connsiteY5" fmla="*/ 6210879 h 6281737"/>
              <a:gd name="connsiteX6" fmla="*/ 11549642 w 11620500"/>
              <a:gd name="connsiteY6" fmla="*/ 70858 h 6281737"/>
              <a:gd name="connsiteX7" fmla="*/ 8796338 w 11620500"/>
              <a:gd name="connsiteY7" fmla="*/ 70858 h 6281737"/>
              <a:gd name="connsiteX8" fmla="*/ 8796338 w 11620500"/>
              <a:gd name="connsiteY8" fmla="*/ 0 h 6281737"/>
              <a:gd name="connsiteX9" fmla="*/ 11620500 w 11620500"/>
              <a:gd name="connsiteY9" fmla="*/ 0 h 6281737"/>
              <a:gd name="connsiteX10" fmla="*/ 11620500 w 11620500"/>
              <a:gd name="connsiteY10" fmla="*/ 6281737 h 6281737"/>
              <a:gd name="connsiteX11" fmla="*/ 0 w 11620500"/>
              <a:gd name="connsiteY11" fmla="*/ 6281737 h 628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0500" h="6281737">
                <a:moveTo>
                  <a:pt x="0" y="0"/>
                </a:moveTo>
                <a:lnTo>
                  <a:pt x="2824163" y="0"/>
                </a:lnTo>
                <a:lnTo>
                  <a:pt x="2824163" y="70858"/>
                </a:lnTo>
                <a:lnTo>
                  <a:pt x="70858" y="70858"/>
                </a:lnTo>
                <a:lnTo>
                  <a:pt x="70858" y="6210879"/>
                </a:lnTo>
                <a:lnTo>
                  <a:pt x="11549642" y="6210879"/>
                </a:lnTo>
                <a:lnTo>
                  <a:pt x="11549642" y="70858"/>
                </a:lnTo>
                <a:lnTo>
                  <a:pt x="8796338" y="70858"/>
                </a:lnTo>
                <a:lnTo>
                  <a:pt x="8796338" y="0"/>
                </a:lnTo>
                <a:lnTo>
                  <a:pt x="11620500" y="0"/>
                </a:lnTo>
                <a:lnTo>
                  <a:pt x="11620500" y="6281737"/>
                </a:lnTo>
                <a:lnTo>
                  <a:pt x="0" y="628173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Picture 3" descr="C:\Users\user\Desktop\d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276"/>
            <a:ext cx="3498850" cy="18568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74795" y="3072079"/>
            <a:ext cx="5642410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lvl="0" algn="ctr">
              <a:lnSpc>
                <a:spcPct val="90000"/>
              </a:lnSpc>
              <a:spcBef>
                <a:spcPct val="0"/>
              </a:spcBef>
              <a:buNone/>
              <a:defRPr sz="4000">
                <a:ln>
                  <a:gradFill>
                    <a:gsLst>
                      <a:gs pos="0">
                        <a:srgbClr val="EF7B36">
                          <a:alpha val="30000"/>
                        </a:srgbClr>
                      </a:gs>
                      <a:gs pos="100000">
                        <a:srgbClr val="D9A78A">
                          <a:alpha val="3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EF7B36"/>
                    </a:gs>
                    <a:gs pos="100000">
                      <a:srgbClr val="D9A78A"/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 algn="ctr"/>
            <a:r>
              <a:rPr lang="en-US" altLang="ko-KR" sz="4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4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</a:t>
            </a:r>
            <a:r>
              <a:rPr lang="ko-KR" altLang="en-US" sz="4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</a:t>
            </a:r>
            <a:r>
              <a:rPr lang="ko-KR" altLang="en-US" sz="4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</a:t>
            </a:r>
            <a:r>
              <a:rPr lang="en-US" altLang="ko-KR" sz="48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UI -</a:t>
            </a:r>
          </a:p>
        </p:txBody>
      </p:sp>
    </p:spTree>
    <p:extLst>
      <p:ext uri="{BB962C8B-B14F-4D97-AF65-F5344CB8AC3E}">
        <p14:creationId xmlns="" xmlns:p14="http://schemas.microsoft.com/office/powerpoint/2010/main" val="34739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1026" name="Picture 2" descr="C:\Users\alfo7-5\Desktop\관리자 UI설명\관리자로그인페이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907" y="2083134"/>
            <a:ext cx="4797136" cy="2846652"/>
          </a:xfrm>
          <a:prstGeom prst="rect">
            <a:avLst/>
          </a:prstGeom>
          <a:noFill/>
        </p:spPr>
      </p:pic>
      <p:grpSp>
        <p:nvGrpSpPr>
          <p:cNvPr id="35" name="그룹 34"/>
          <p:cNvGrpSpPr/>
          <p:nvPr/>
        </p:nvGrpSpPr>
        <p:grpSpPr>
          <a:xfrm>
            <a:off x="5978954" y="2066197"/>
            <a:ext cx="4798733" cy="2847600"/>
            <a:chOff x="5978954" y="1461921"/>
            <a:chExt cx="4798733" cy="2847600"/>
          </a:xfrm>
        </p:grpSpPr>
        <p:pic>
          <p:nvPicPr>
            <p:cNvPr id="1029" name="Picture 5" descr="C:\Users\alfo7-5\Desktop\관리자 UI설명\관리자로그인페이지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978954" y="1461921"/>
              <a:ext cx="4798733" cy="2847600"/>
            </a:xfrm>
            <a:prstGeom prst="rect">
              <a:avLst/>
            </a:prstGeom>
            <a:noFill/>
          </p:spPr>
        </p:pic>
        <p:pic>
          <p:nvPicPr>
            <p:cNvPr id="1030" name="Picture 6" descr="C:\Users\alfo7-5\Desktop\관리자 UI설명\관리자로그인아이디입력해주세요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76658" y="2871622"/>
              <a:ext cx="4179307" cy="611049"/>
            </a:xfrm>
            <a:prstGeom prst="rect">
              <a:avLst/>
            </a:prstGeom>
            <a:noFill/>
          </p:spPr>
        </p:pic>
        <p:pic>
          <p:nvPicPr>
            <p:cNvPr id="1031" name="Picture 7" descr="C:\Users\alfo7-5\Desktop\관리자 UI설명\관리자로그인비밀번호입력해주세요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71785" y="2234055"/>
              <a:ext cx="4179600" cy="559423"/>
            </a:xfrm>
            <a:prstGeom prst="rect">
              <a:avLst/>
            </a:prstGeom>
            <a:noFill/>
          </p:spPr>
        </p:pic>
      </p:grpSp>
      <p:grpSp>
        <p:nvGrpSpPr>
          <p:cNvPr id="23" name="그룹 22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24" name="자유형 23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07332" y="277099"/>
            <a:ext cx="6354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로그인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sp>
        <p:nvSpPr>
          <p:cNvPr id="33" name="직사각형 32"/>
          <p:cNvSpPr/>
          <p:nvPr/>
        </p:nvSpPr>
        <p:spPr>
          <a:xfrm>
            <a:off x="2779092" y="5411155"/>
            <a:ext cx="27536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사용자 로그인과 같은 방식으로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Enter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키 버튼 인식 및 작동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932322" y="1659465"/>
            <a:ext cx="2927295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아이디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or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비밀번호 잘못 입력 시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032" name="Picture 8" descr="C:\Users\alfo7-5\Desktop\관리자 UI설명\관리자로그인엔터키스크립트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6214" y="4838700"/>
            <a:ext cx="6380754" cy="188810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2067339" y="4196806"/>
            <a:ext cx="1963972" cy="33855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8" name="직선 연결선 37"/>
          <p:cNvCxnSpPr>
            <a:endCxn id="37" idx="2"/>
          </p:cNvCxnSpPr>
          <p:nvPr/>
        </p:nvCxnSpPr>
        <p:spPr>
          <a:xfrm rot="16200000" flipV="1">
            <a:off x="2909748" y="4674937"/>
            <a:ext cx="863576" cy="584421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72755" y="3212384"/>
            <a:ext cx="1108348" cy="15388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8633" y="3883778"/>
            <a:ext cx="1108348" cy="153888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31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9" grpId="0" animBg="1"/>
      <p:bldP spid="3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1911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</a:t>
            </a:r>
            <a:endParaRPr lang="ko-KR" altLang="en-US" sz="7200" dirty="0"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grpSp>
        <p:nvGrpSpPr>
          <p:cNvPr id="4" name="그룹 22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24" name="자유형 23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07332" y="277099"/>
            <a:ext cx="6219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메인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4099" name="Picture 3" descr="C:\Users\alfo7-5\Desktop\관리자 UI설명\관리자메인페이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213" y="1153174"/>
            <a:ext cx="10348010" cy="565039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4102" name="Picture 6" descr="C:\Users\alfo7-5\Desktop\관리자 UI설명\관리자회원관리메뉴열림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1461" y="2503755"/>
            <a:ext cx="1129208" cy="656786"/>
          </a:xfrm>
          <a:prstGeom prst="rect">
            <a:avLst/>
          </a:prstGeom>
          <a:noFill/>
        </p:spPr>
      </p:pic>
      <p:pic>
        <p:nvPicPr>
          <p:cNvPr id="4103" name="Picture 7" descr="C:\Users\alfo7-5\Desktop\관리자 UI설명\관리자고객센터관리메뉴열림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31510" y="2488397"/>
            <a:ext cx="1262582" cy="847734"/>
          </a:xfrm>
          <a:prstGeom prst="rect">
            <a:avLst/>
          </a:prstGeom>
          <a:noFill/>
        </p:spPr>
      </p:pic>
      <p:pic>
        <p:nvPicPr>
          <p:cNvPr id="4101" name="Picture 5" descr="C:\Users\alfo7-5\Desktop\관리자 UI설명\관리자통계메뉴열림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26376" y="2479675"/>
            <a:ext cx="1073150" cy="723900"/>
          </a:xfrm>
          <a:prstGeom prst="rect">
            <a:avLst/>
          </a:prstGeom>
          <a:noFill/>
        </p:spPr>
      </p:pic>
      <p:pic>
        <p:nvPicPr>
          <p:cNvPr id="4104" name="Picture 8" descr="C:\Users\alfo7-5\Desktop\관리자 UI설명\메인페이지세션초기화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88938" y="3436621"/>
            <a:ext cx="3065294" cy="266763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4105" name="Picture 9" descr="C:\Users\alfo7-5\Desktop\관리자 UI설명\상단메뉴list형식으로생성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65232" y="3482341"/>
            <a:ext cx="4516412" cy="3215004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4193318" y="2474686"/>
            <a:ext cx="4706841" cy="861774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5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98220" y="2627205"/>
            <a:ext cx="302447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탭 선택 시 각 해당페이지의 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탭 선택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sessionStorage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초기화함수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380221" y="2627205"/>
            <a:ext cx="230886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상단 메뉴 바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컨텐츠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부분</a:t>
            </a:r>
            <a:endParaRPr lang="en-US" altLang="ko-KR" sz="140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리스트형식으로 구성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21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944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관리자 보안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3074" name="Picture 2" descr="C:\Users\alfo7-5\Desktop\관리자 UI설명\관리자페이지보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4536" y="2568267"/>
            <a:ext cx="4686198" cy="337123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90193" y="1624678"/>
            <a:ext cx="3293055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session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의 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attribute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값을 비교해서 제어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7420" y="1770778"/>
            <a:ext cx="496161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모든 관리자 페이지를 관리자 로그인 페이지를 거치지 않고 </a:t>
            </a:r>
            <a:r>
              <a:rPr lang="en-US" altLang="ko-KR" sz="140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url</a:t>
            </a:r>
            <a:r>
              <a:rPr lang="en-US" altLang="ko-KR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4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 직접 접속시도 했을 경우 알림 페이지로 이동</a:t>
            </a:r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376730" y="2168411"/>
            <a:ext cx="3994090" cy="4179050"/>
            <a:chOff x="6758608" y="2606546"/>
            <a:chExt cx="3230334" cy="3302779"/>
          </a:xfrm>
        </p:grpSpPr>
        <p:pic>
          <p:nvPicPr>
            <p:cNvPr id="3075" name="Picture 3" descr="C:\Users\alfo7-5\Desktop\관리자 UI설명\관리자페이지보안Controller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87842" y="2631881"/>
              <a:ext cx="3201100" cy="3277444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6758608" y="2606546"/>
              <a:ext cx="3188473" cy="338554"/>
            </a:xfrm>
            <a:prstGeom prst="rect">
              <a:avLst/>
            </a:prstGeom>
            <a:noFill/>
            <a:ln w="50800">
              <a:solidFill>
                <a:srgbClr val="FF0000">
                  <a:alpha val="90000"/>
                </a:srgb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endPara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899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533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관리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9218" name="Picture 2" descr="C:\Users\alfo7-5\Desktop\관리자 UI설명\예약취소내역관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330" y="1251224"/>
            <a:ext cx="11555944" cy="514957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708822" y="6125681"/>
            <a:ext cx="749644" cy="24622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46037" y="6076372"/>
            <a:ext cx="2274396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페이징기능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회원관리와 동일적용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18109" y="2439248"/>
            <a:ext cx="749644" cy="24622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485118" y="2785356"/>
            <a:ext cx="2274396" cy="3347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Excel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문서화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회원관리와 동일적용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4583" y="1747270"/>
            <a:ext cx="5259859" cy="754053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43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8962" y="2719335"/>
            <a:ext cx="2401330" cy="24622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21386" y="2641193"/>
            <a:ext cx="3996103" cy="10618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중복조회 가능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회원관리와 동일적용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조회기간 </a:t>
            </a:r>
            <a:r>
              <a:rPr lang="en-US" altLang="ko-KR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DatePicker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중 조회 시작 구간을 먼저 선택 했을 때 </a:t>
            </a:r>
            <a:endParaRPr lang="en-US" altLang="ko-KR" sz="105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조회 종료 구간 </a:t>
            </a:r>
            <a:r>
              <a:rPr lang="en-US" altLang="ko-KR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DatePicker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활성화</a:t>
            </a:r>
            <a:endParaRPr lang="en-US" altLang="ko-KR" sz="1050" dirty="0" smtClean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‘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당일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’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버튼 클릭 시 조회기간이 오늘날짜로 자동입력처리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184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 animBg="1"/>
      <p:bldP spid="31" grpId="0" animBg="1"/>
      <p:bldP spid="3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07332" y="277099"/>
            <a:ext cx="5533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관리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9218" name="Picture 2" descr="C:\Users\alfo7-5\Desktop\관리자 UI설명\예약취소내역관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330" y="1251224"/>
            <a:ext cx="11555944" cy="514957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13" name="직선 연결선 12"/>
          <p:cNvCxnSpPr>
            <a:endCxn id="32" idx="0"/>
          </p:cNvCxnSpPr>
          <p:nvPr/>
        </p:nvCxnSpPr>
        <p:spPr>
          <a:xfrm rot="5400000">
            <a:off x="-90011" y="3395443"/>
            <a:ext cx="1442470" cy="2265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32486" y="4128005"/>
            <a:ext cx="374822" cy="24622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4843" y="2418653"/>
            <a:ext cx="724930" cy="276999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0242" name="Picture 2" descr="C:\Users\alfo7-5\Desktop\관리자 UI설명\예약취소내역관리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4746" y="1246388"/>
            <a:ext cx="4892004" cy="515441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403182" y="4102673"/>
            <a:ext cx="804837" cy="64633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3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5" name="직선 연결선 24"/>
          <p:cNvCxnSpPr>
            <a:stCxn id="24" idx="1"/>
          </p:cNvCxnSpPr>
          <p:nvPr/>
        </p:nvCxnSpPr>
        <p:spPr>
          <a:xfrm rot="10800000">
            <a:off x="1196340" y="2720347"/>
            <a:ext cx="1206842" cy="170549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 descr="C:\Users\alfo7-5\Desktop\관리자 UI설명\미사용콤보박스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54912" y="4132209"/>
            <a:ext cx="715008" cy="590658"/>
          </a:xfrm>
          <a:prstGeom prst="rect">
            <a:avLst/>
          </a:prstGeom>
          <a:noFill/>
        </p:spPr>
      </p:pic>
      <p:sp>
        <p:nvSpPr>
          <p:cNvPr id="30" name="직사각형 29"/>
          <p:cNvSpPr/>
          <p:nvPr/>
        </p:nvSpPr>
        <p:spPr>
          <a:xfrm>
            <a:off x="3922518" y="1878576"/>
            <a:ext cx="5488182" cy="15153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미사용 상태의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선택칸에만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존재하는 라디오 버튼 클릭 후 예약상태 수정버튼 클릭 시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/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예약상태칸에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변경가능한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콤보박스생성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(Ajax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활용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취소 만 선택가능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미사용 선택 후 수정 완료 선택 시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Alert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창 생성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/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수정완료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: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선택한 상태로 변경처리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/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수정취소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: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콤보박스상태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해제되며 수정취소처리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/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예약상태 수정 진행 중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다른행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선택불가 처리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(Alert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창 생성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사용상태로 선택수정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: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해당 예약 사용처리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예약상태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Update)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적용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4882" y="1504253"/>
            <a:ext cx="3388017" cy="276999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78442" y="2456753"/>
            <a:ext cx="1102017" cy="276999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7" name="직선 연결선 36"/>
          <p:cNvCxnSpPr>
            <a:endCxn id="24" idx="0"/>
          </p:cNvCxnSpPr>
          <p:nvPr/>
        </p:nvCxnSpPr>
        <p:spPr>
          <a:xfrm rot="5400000">
            <a:off x="2140385" y="3393177"/>
            <a:ext cx="1374713" cy="4427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C:\Users\alfo7-5\Desktop\관리자 UI설명\예약상태콤보박스생성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82875" y="3474720"/>
            <a:ext cx="4266956" cy="327058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10245" name="Picture 5" descr="C:\Users\alfo7-5\Desktop\관리자 UI설명\상태수정중행이동불가처리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89680" y="3443260"/>
            <a:ext cx="4444180" cy="170854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4586576" y="5603855"/>
            <a:ext cx="3048664" cy="938719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55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rot="16200000" flipV="1">
            <a:off x="2743200" y="3634740"/>
            <a:ext cx="3169920" cy="716280"/>
          </a:xfrm>
          <a:prstGeom prst="line">
            <a:avLst/>
          </a:prstGeom>
          <a:ln w="25400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76976" y="1923395"/>
            <a:ext cx="5418484" cy="477054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25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38876" y="2891135"/>
            <a:ext cx="3711604" cy="246221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3" name="직선 연결선 32"/>
          <p:cNvCxnSpPr/>
          <p:nvPr/>
        </p:nvCxnSpPr>
        <p:spPr>
          <a:xfrm rot="10800000">
            <a:off x="6591300" y="3177540"/>
            <a:ext cx="1089660" cy="883920"/>
          </a:xfrm>
          <a:prstGeom prst="line">
            <a:avLst/>
          </a:prstGeom>
          <a:ln w="25400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2116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 animBg="1"/>
      <p:bldP spid="24" grpId="0" animBg="1"/>
      <p:bldP spid="35" grpId="0" animBg="1"/>
      <p:bldP spid="36" grpId="0" animBg="1"/>
      <p:bldP spid="23" grpId="0" animBg="1"/>
      <p:bldP spid="28" grpId="0" animBg="1"/>
      <p:bldP spid="3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3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15" name="자유형 14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7123" y="30563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anose="020B0906030804020204" pitchFamily="34" charset="0"/>
              </a:rPr>
              <a:t>6</a:t>
            </a:r>
            <a:endParaRPr lang="ko-KR" altLang="en-US" sz="2400" dirty="0"/>
          </a:p>
        </p:txBody>
      </p:sp>
      <p:pic>
        <p:nvPicPr>
          <p:cNvPr id="9218" name="Picture 2" descr="C:\Users\alfo7-5\Desktop\관리자 UI설명\예약취소내역관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330" y="1251224"/>
            <a:ext cx="11555944" cy="5149578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cxnSp>
        <p:nvCxnSpPr>
          <p:cNvPr id="13" name="직선 연결선 12"/>
          <p:cNvCxnSpPr>
            <a:endCxn id="32" idx="0"/>
          </p:cNvCxnSpPr>
          <p:nvPr/>
        </p:nvCxnSpPr>
        <p:spPr>
          <a:xfrm rot="5400000">
            <a:off x="-90011" y="3395443"/>
            <a:ext cx="1442470" cy="22654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32486" y="4128005"/>
            <a:ext cx="374822" cy="24622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4843" y="2418653"/>
            <a:ext cx="724930" cy="276999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0242" name="Picture 2" descr="C:\Users\alfo7-5\Desktop\관리자 UI설명\예약취소내역관리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4746" y="1246388"/>
            <a:ext cx="4892004" cy="515441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403182" y="4102673"/>
            <a:ext cx="804837" cy="646331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3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5" name="직선 연결선 24"/>
          <p:cNvCxnSpPr>
            <a:stCxn id="24" idx="1"/>
          </p:cNvCxnSpPr>
          <p:nvPr/>
        </p:nvCxnSpPr>
        <p:spPr>
          <a:xfrm rot="10800000">
            <a:off x="1196340" y="2720347"/>
            <a:ext cx="1206842" cy="1705493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 descr="C:\Users\alfo7-5\Desktop\관리자 UI설명\미사용콤보박스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54912" y="4132209"/>
            <a:ext cx="715008" cy="590658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578442" y="2456753"/>
            <a:ext cx="1102017" cy="276999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7" name="직선 연결선 36"/>
          <p:cNvCxnSpPr>
            <a:endCxn id="24" idx="0"/>
          </p:cNvCxnSpPr>
          <p:nvPr/>
        </p:nvCxnSpPr>
        <p:spPr>
          <a:xfrm rot="5400000">
            <a:off x="2140385" y="3393177"/>
            <a:ext cx="1374713" cy="44279"/>
          </a:xfrm>
          <a:prstGeom prst="line">
            <a:avLst/>
          </a:prstGeom>
          <a:ln w="60325">
            <a:solidFill>
              <a:schemeClr val="accent4">
                <a:alpha val="9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lfo7-5\Desktop\관리자 UI설명\환불불가상태창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92228" y="3825240"/>
            <a:ext cx="2242656" cy="334012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203282" y="3515933"/>
            <a:ext cx="1071537" cy="630942"/>
          </a:xfrm>
          <a:prstGeom prst="rect">
            <a:avLst/>
          </a:prstGeom>
          <a:noFill/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35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026" name="Picture 2" descr="C:\Users\alfo7-5\Desktop\관리자 UI설명\예약관리취소상태수정환불모달창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63669" y="3474720"/>
            <a:ext cx="3360206" cy="25292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4402578" y="1147056"/>
            <a:ext cx="7469382" cy="227369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2">
                <a:lumMod val="50000"/>
              </a:schemeClr>
            </a:solidFill>
          </a:ln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취소상태로 선택수정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: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예약취소 환불 정보 입력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Modal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창 생성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/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각 환불정보는 직접 입력 가능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환불금액은 예약날짜와 취소날짜의 차이를 비교하여 자동 입력처리 진행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및 수정불가 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/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(6~4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일 사이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: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결제금액의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90%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금액으로 자동계산 및 입력처리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(3~2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일 사이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: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결제금액의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80%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금액으로 자동계산 및 입력처리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(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하루 전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: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결제금액의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70%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금액으로 자동계산 및 입력처리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(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당일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: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각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입력창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입력불가처리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금액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0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원 입력처리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환불불가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예약취소 버튼으로 취소 선택 시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환불상태 칸에 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‘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환불미완료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+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환불하기버튼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’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생성되며 환불진행 가능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/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 (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단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당일 취소는 환부불가로 입력 및 버튼 </a:t>
            </a:r>
            <a:r>
              <a:rPr lang="ko-KR" altLang="en-US" sz="1050" dirty="0" err="1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미생성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b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</a:b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* 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환불하기 버튼 클릭 시 취소 할 때 입력했던 환불정보를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로딩하여 </a:t>
            </a:r>
            <a:r>
              <a:rPr lang="en-US" altLang="ko-KR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Modal</a:t>
            </a:r>
            <a:r>
              <a:rPr lang="ko-KR" altLang="en-US" sz="105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창에 자동입력 및 화면표시</a:t>
            </a:r>
            <a:endParaRPr lang="en-US" altLang="ko-KR" sz="105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1027" name="Picture 3" descr="C:\Users\alfo7-5\Desktop\관리자 UI설명\당일취소 환불정보입력창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80492" y="3474720"/>
            <a:ext cx="3348650" cy="2510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30" name="Picture 6" descr="C:\Users\alfo7-5\Desktop\관리자 UI설명\기간차이별 금액계산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831580" y="3383279"/>
            <a:ext cx="3192780" cy="3154903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8830916" y="3394055"/>
            <a:ext cx="3208684" cy="3170099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20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48476" y="1679555"/>
            <a:ext cx="3841144" cy="984885"/>
          </a:xfrm>
          <a:prstGeom prst="rect">
            <a:avLst/>
          </a:prstGeom>
          <a:noFill/>
          <a:ln w="50800">
            <a:solidFill>
              <a:srgbClr val="FF0000">
                <a:alpha val="90000"/>
              </a:srgb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en-US" altLang="ko-KR" sz="58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rot="16200000" flipV="1">
            <a:off x="8191500" y="2514600"/>
            <a:ext cx="1089660" cy="662940"/>
          </a:xfrm>
          <a:prstGeom prst="line">
            <a:avLst/>
          </a:prstGeom>
          <a:ln w="25400">
            <a:solidFill>
              <a:srgbClr val="FF0000">
                <a:alpha val="90000"/>
              </a:srgb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07332" y="277099"/>
            <a:ext cx="5533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관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리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자 </a:t>
            </a:r>
            <a:r>
              <a:rPr lang="en-US" altLang="ko-KR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UI – </a:t>
            </a:r>
            <a:r>
              <a:rPr lang="ko-KR" altLang="en-US" sz="32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Open Sans Semibold" panose="020B0706030804020204" pitchFamily="34" charset="0"/>
              </a:rPr>
              <a:t>예약 관리 페이지</a:t>
            </a:r>
            <a:endParaRPr lang="ko-KR" altLang="en-US" sz="7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62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 animBg="1"/>
      <p:bldP spid="24" grpId="0" animBg="1"/>
      <p:bldP spid="36" grpId="0" animBg="1"/>
      <p:bldP spid="23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5564</Words>
  <Application>Microsoft Office PowerPoint</Application>
  <PresentationFormat>사용자 지정</PresentationFormat>
  <Paragraphs>729</Paragraphs>
  <Slides>123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유지원</dc:creator>
  <cp:lastModifiedBy>alfo7-5</cp:lastModifiedBy>
  <cp:revision>342</cp:revision>
  <dcterms:created xsi:type="dcterms:W3CDTF">2018-03-15T15:18:41Z</dcterms:created>
  <dcterms:modified xsi:type="dcterms:W3CDTF">2018-04-02T00:06:15Z</dcterms:modified>
</cp:coreProperties>
</file>